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9" r:id="rId1"/>
    <p:sldMasterId id="2147483907" r:id="rId2"/>
  </p:sldMasterIdLst>
  <p:notesMasterIdLst>
    <p:notesMasterId r:id="rId16"/>
  </p:notesMasterIdLst>
  <p:sldIdLst>
    <p:sldId id="256" r:id="rId3"/>
    <p:sldId id="259" r:id="rId4"/>
    <p:sldId id="257" r:id="rId5"/>
    <p:sldId id="258"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51" autoAdjust="0"/>
  </p:normalViewPr>
  <p:slideViewPr>
    <p:cSldViewPr>
      <p:cViewPr varScale="1">
        <p:scale>
          <a:sx n="143" d="100"/>
          <a:sy n="143" d="100"/>
        </p:scale>
        <p:origin x="-104" y="-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55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55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1D29AC9-2806-4FF4-B754-857B83756169}" type="slidenum">
              <a:rPr lang="en-US" altLang="en-US"/>
              <a:pPr/>
              <a:t>‹#›</a:t>
            </a:fld>
            <a:endParaRPr lang="en-US" altLang="en-US"/>
          </a:p>
        </p:txBody>
      </p:sp>
    </p:spTree>
    <p:extLst>
      <p:ext uri="{BB962C8B-B14F-4D97-AF65-F5344CB8AC3E}">
        <p14:creationId xmlns:p14="http://schemas.microsoft.com/office/powerpoint/2010/main" val="287712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news.com.au/lifestyle/real-life/woman-calls-911-and-pretends-to-call-for-pizza-to-escape-abuse/story-fnixwvgh-122710681714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commons.wikimedia.org/wiki/File:20081123120727-violencia-de-genero.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8B13BF7-18DC-43AA-AF22-22394E053E55}" type="slidenum">
              <a:rPr lang="en-US" altLang="en-US" sz="1200"/>
              <a:pPr/>
              <a:t>1</a:t>
            </a:fld>
            <a:endParaRPr lang="en-US" alt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50" b="1" dirty="0" smtClean="0">
                <a:latin typeface="Arial" pitchFamily="34" charset="0"/>
                <a:ea typeface="ＭＳ Ｐゴシック" pitchFamily="34" charset="-128"/>
              </a:rPr>
              <a:t>Purpose</a:t>
            </a:r>
            <a:r>
              <a:rPr lang="en-US" altLang="en-US" sz="1050" b="1" baseline="0" dirty="0" smtClean="0">
                <a:latin typeface="Arial" pitchFamily="34" charset="0"/>
                <a:ea typeface="ＭＳ Ｐゴシック" pitchFamily="34" charset="-128"/>
              </a:rPr>
              <a:t> of this Presentation – to raise staff awareness of the issue of domestic and family violence, its impact and the supports available to DET staff.</a:t>
            </a:r>
            <a:endParaRPr lang="en-US" altLang="en-US" sz="1050" b="1" dirty="0" smtClean="0">
              <a:latin typeface="Arial" pitchFamily="34" charset="0"/>
              <a:ea typeface="ＭＳ Ｐゴシック" pitchFamily="34" charset="-128"/>
            </a:endParaRPr>
          </a:p>
          <a:p>
            <a:pPr eaLnBrk="1" hangingPunct="1"/>
            <a:endParaRPr lang="en-US" altLang="en-US" sz="1050" dirty="0" smtClean="0">
              <a:latin typeface="Arial" pitchFamily="34" charset="0"/>
              <a:ea typeface="ＭＳ Ｐゴシック" pitchFamily="34" charset="-128"/>
            </a:endParaRPr>
          </a:p>
          <a:p>
            <a:pPr eaLnBrk="1" hangingPunct="1"/>
            <a:r>
              <a:rPr lang="en-US" altLang="en-US" sz="1050" dirty="0" smtClean="0">
                <a:latin typeface="Arial" pitchFamily="34" charset="0"/>
                <a:ea typeface="ＭＳ Ｐゴシック" pitchFamily="34" charset="-128"/>
              </a:rPr>
              <a:t>This presentation has been developed for Central</a:t>
            </a:r>
            <a:r>
              <a:rPr lang="en-US" altLang="en-US" sz="1050" baseline="0" dirty="0" smtClean="0">
                <a:latin typeface="Arial" pitchFamily="34" charset="0"/>
                <a:ea typeface="ＭＳ Ｐゴシック" pitchFamily="34" charset="-128"/>
              </a:rPr>
              <a:t> Office and Regional Office staff, with the view that </a:t>
            </a:r>
            <a:r>
              <a:rPr lang="en-US" altLang="en-US" sz="1050" dirty="0" smtClean="0">
                <a:latin typeface="Arial" pitchFamily="34" charset="0"/>
                <a:ea typeface="ＭＳ Ｐゴシック" pitchFamily="34" charset="-128"/>
              </a:rPr>
              <a:t>Managers</a:t>
            </a:r>
            <a:r>
              <a:rPr lang="en-US" altLang="en-US" sz="1050" baseline="0" dirty="0" smtClean="0">
                <a:latin typeface="Arial" pitchFamily="34" charset="0"/>
                <a:ea typeface="ＭＳ Ｐゴシック" pitchFamily="34" charset="-128"/>
              </a:rPr>
              <a:t> or </a:t>
            </a:r>
            <a:r>
              <a:rPr lang="en-US" altLang="en-US" sz="1050" dirty="0" smtClean="0">
                <a:latin typeface="Arial" pitchFamily="34" charset="0"/>
                <a:ea typeface="ＭＳ Ｐゴシック" pitchFamily="34" charset="-128"/>
              </a:rPr>
              <a:t>Human</a:t>
            </a:r>
            <a:r>
              <a:rPr lang="en-US" altLang="en-US" sz="1050" baseline="0" dirty="0" smtClean="0">
                <a:latin typeface="Arial" pitchFamily="34" charset="0"/>
                <a:ea typeface="ＭＳ Ｐゴシック" pitchFamily="34" charset="-128"/>
              </a:rPr>
              <a:t> Resources</a:t>
            </a:r>
            <a:r>
              <a:rPr lang="en-US" altLang="en-US" sz="1050" dirty="0" smtClean="0">
                <a:latin typeface="Arial" pitchFamily="34" charset="0"/>
                <a:ea typeface="ＭＳ Ｐゴシック" pitchFamily="34" charset="-128"/>
              </a:rPr>
              <a:t> staff would be able to</a:t>
            </a:r>
            <a:r>
              <a:rPr lang="en-US" altLang="en-US" sz="1050" baseline="0" dirty="0" smtClean="0">
                <a:latin typeface="Arial" pitchFamily="34" charset="0"/>
                <a:ea typeface="ＭＳ Ｐゴシック" pitchFamily="34" charset="-128"/>
              </a:rPr>
              <a:t> </a:t>
            </a:r>
            <a:r>
              <a:rPr lang="en-US" altLang="en-US" sz="1050" dirty="0" smtClean="0">
                <a:latin typeface="Arial" pitchFamily="34" charset="0"/>
                <a:ea typeface="ＭＳ Ｐゴシック" pitchFamily="34" charset="-128"/>
              </a:rPr>
              <a:t>deliver this</a:t>
            </a:r>
            <a:r>
              <a:rPr lang="en-US" altLang="en-US" sz="1050" baseline="0" dirty="0" smtClean="0">
                <a:latin typeface="Arial" pitchFamily="34" charset="0"/>
                <a:ea typeface="ＭＳ Ｐゴシック" pitchFamily="34" charset="-128"/>
              </a:rPr>
              <a:t> presentation to staff, using the facilitator notes provided for each slide.  Please note, a different presentation has been developed for school based staff.</a:t>
            </a:r>
            <a:endParaRPr lang="en-US" altLang="en-US" sz="1050" dirty="0" smtClean="0">
              <a:latin typeface="Arial" pitchFamily="34" charset="0"/>
              <a:ea typeface="ＭＳ Ｐゴシック" pitchFamily="34" charset="-128"/>
            </a:endParaRPr>
          </a:p>
          <a:p>
            <a:pPr eaLnBrk="1" hangingPunct="1"/>
            <a:endParaRPr lang="en-US" altLang="en-US" sz="1050" dirty="0" smtClean="0">
              <a:latin typeface="Arial" pitchFamily="34" charset="0"/>
              <a:ea typeface="ＭＳ Ｐゴシック" pitchFamily="34" charset="-128"/>
            </a:endParaRPr>
          </a:p>
          <a:p>
            <a:pPr eaLnBrk="1" hangingPunct="1"/>
            <a:r>
              <a:rPr lang="en-US" altLang="en-US" sz="1050" dirty="0" smtClean="0">
                <a:latin typeface="Arial" pitchFamily="34" charset="0"/>
                <a:ea typeface="ＭＳ Ｐゴシック" pitchFamily="34" charset="-128"/>
              </a:rPr>
              <a:t>Facilitator notes:</a:t>
            </a:r>
          </a:p>
          <a:p>
            <a:pPr eaLnBrk="1" hangingPunct="1"/>
            <a:r>
              <a:rPr lang="en-AU" altLang="en-US" sz="1050" dirty="0" smtClean="0">
                <a:latin typeface="Arial" pitchFamily="34" charset="0"/>
                <a:ea typeface="ＭＳ Ｐゴシック" pitchFamily="34" charset="-128"/>
              </a:rPr>
              <a:t>It is important to be mindful that the information in this presentation may be of personal relevance to staff in the room.</a:t>
            </a:r>
          </a:p>
          <a:p>
            <a:pPr eaLnBrk="1" hangingPunct="1"/>
            <a:r>
              <a:rPr lang="en-US" altLang="en-US" sz="1050" dirty="0" smtClean="0">
                <a:latin typeface="Arial" pitchFamily="34" charset="0"/>
                <a:ea typeface="ＭＳ Ｐゴシック" pitchFamily="34" charset="-128"/>
              </a:rPr>
              <a:t>Please ensure debriefing opportunities are available after the presentation, and on an ongoing basis including access to information about available support and services available.</a:t>
            </a:r>
          </a:p>
          <a:p>
            <a:pPr eaLnBrk="1" hangingPunct="1"/>
            <a:r>
              <a:rPr lang="en-US" altLang="en-US" sz="1050" dirty="0" smtClean="0">
                <a:latin typeface="Arial" pitchFamily="34" charset="0"/>
                <a:ea typeface="ＭＳ Ｐゴシック" pitchFamily="34" charset="-128"/>
              </a:rPr>
              <a:t>For any queries</a:t>
            </a:r>
            <a:r>
              <a:rPr lang="en-US" altLang="en-US" sz="1050" baseline="0" dirty="0" smtClean="0">
                <a:latin typeface="Arial" pitchFamily="34" charset="0"/>
                <a:ea typeface="ＭＳ Ｐゴシック" pitchFamily="34" charset="-128"/>
              </a:rPr>
              <a:t> please contact Christine Loos, Principal HR Consultant, Human Resources. Christine.loos@dete.qld.gov.au </a:t>
            </a:r>
            <a:endParaRPr lang="en-US" altLang="en-US" sz="1050" dirty="0" smtClean="0">
              <a:latin typeface="Arial" pitchFamily="34" charset="0"/>
              <a:ea typeface="ＭＳ Ｐゴシック" pitchFamily="34" charset="-128"/>
            </a:endParaRPr>
          </a:p>
          <a:p>
            <a:pPr eaLnBrk="1" hangingPunct="1"/>
            <a:endParaRPr lang="en-US" altLang="en-US" sz="1050" dirty="0" smtClean="0">
              <a:latin typeface="Arial" pitchFamily="34" charset="0"/>
              <a:ea typeface="ＭＳ Ｐゴシック" pitchFamily="34" charset="-128"/>
            </a:endParaRPr>
          </a:p>
          <a:p>
            <a:pPr eaLnBrk="1" hangingPunct="1"/>
            <a:r>
              <a:rPr lang="en-US" altLang="en-US" sz="1050" dirty="0" smtClean="0">
                <a:latin typeface="Arial" pitchFamily="34" charset="0"/>
                <a:ea typeface="ＭＳ Ｐゴシック" pitchFamily="34" charset="-128"/>
              </a:rPr>
              <a:t>Image: PHOTOGRAPHER OR SOURCE: Michael </a:t>
            </a:r>
            <a:r>
              <a:rPr lang="en-US" altLang="en-US" sz="1050" dirty="0" err="1" smtClean="0">
                <a:latin typeface="Arial" pitchFamily="34" charset="0"/>
                <a:ea typeface="ＭＳ Ｐゴシック" pitchFamily="34" charset="-128"/>
              </a:rPr>
              <a:t>Bussy</a:t>
            </a:r>
            <a:r>
              <a:rPr lang="en-US" altLang="en-US" sz="1050" dirty="0" smtClean="0">
                <a:latin typeface="Arial" pitchFamily="34" charset="0"/>
                <a:ea typeface="ＭＳ Ｐゴシック" pitchFamily="34" charset="-128"/>
              </a:rPr>
              <a:t> </a:t>
            </a:r>
          </a:p>
          <a:p>
            <a:pPr eaLnBrk="1" hangingPunct="1"/>
            <a:r>
              <a:rPr lang="en-US" altLang="en-US" sz="1050" dirty="0" smtClean="0">
                <a:latin typeface="Arial" pitchFamily="34" charset="0"/>
                <a:ea typeface="ＭＳ Ｐゴシック" pitchFamily="34" charset="-128"/>
              </a:rPr>
              <a:t>COPYRIGHT: © </a:t>
            </a:r>
            <a:r>
              <a:rPr lang="en-US" altLang="en-US" sz="1050" dirty="0" err="1" smtClean="0">
                <a:latin typeface="Arial" pitchFamily="34" charset="0"/>
                <a:ea typeface="ＭＳ Ｐゴシック" pitchFamily="34" charset="-128"/>
              </a:rPr>
              <a:t>PhotoAlto</a:t>
            </a:r>
            <a:r>
              <a:rPr lang="en-US" altLang="en-US" sz="1050" dirty="0" smtClean="0">
                <a:latin typeface="Arial" pitchFamily="34" charset="0"/>
                <a:ea typeface="ＭＳ Ｐゴシック" pitchFamily="34" charset="-128"/>
              </a:rPr>
              <a:t> </a:t>
            </a:r>
          </a:p>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66198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Facilitator</a:t>
            </a:r>
            <a:r>
              <a:rPr lang="en-AU" sz="1200" b="1" baseline="0" dirty="0" smtClean="0"/>
              <a:t> Notes:</a:t>
            </a:r>
          </a:p>
          <a:p>
            <a:r>
              <a:rPr lang="en-AU" sz="1200" baseline="0" dirty="0" smtClean="0"/>
              <a:t>CEO Challenge Program: - </a:t>
            </a:r>
            <a:r>
              <a:rPr lang="en-AU" sz="1200" dirty="0" smtClean="0"/>
              <a:t>DET</a:t>
            </a:r>
            <a:r>
              <a:rPr lang="en-AU" sz="1200" baseline="0" dirty="0" smtClean="0"/>
              <a:t> will soon be making available to all staff, CEO Challenge’s ‘Recognise, Respond, Refer’ online training modules.  These will be available on the Learning Place and provide an excellent overview of the indicators and impacts of domestic violence, particularly as it affects the workplace. </a:t>
            </a:r>
          </a:p>
          <a:p>
            <a:r>
              <a:rPr lang="en-AU" sz="1200" baseline="0" dirty="0" smtClean="0"/>
              <a:t>DET also plans to offer training for Managers and Principals to assist them in responding appropriately to instances of domestic and family violence  </a:t>
            </a:r>
          </a:p>
          <a:p>
            <a:endParaRPr lang="en-AU" sz="1200" baseline="0" dirty="0" smtClean="0"/>
          </a:p>
          <a:p>
            <a:r>
              <a:rPr lang="en-AU" sz="1200" baseline="0" dirty="0" smtClean="0"/>
              <a:t>Once finalised, DET’s Domestic and Family Violence policy and fact sheets will be promoted to all staff, to help raise awareness of the Department’s position in relation to domestic and family violence and of the support DET provides to staff affected</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10</a:t>
            </a:fld>
            <a:endParaRPr lang="en-US" altLang="en-US"/>
          </a:p>
        </p:txBody>
      </p:sp>
    </p:spTree>
    <p:extLst>
      <p:ext uri="{BB962C8B-B14F-4D97-AF65-F5344CB8AC3E}">
        <p14:creationId xmlns:p14="http://schemas.microsoft.com/office/powerpoint/2010/main" val="349215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050" b="1" dirty="0" smtClean="0">
                <a:latin typeface="Arial" pitchFamily="34" charset="0"/>
                <a:ea typeface="ＭＳ Ｐゴシック" pitchFamily="34" charset="-128"/>
              </a:rPr>
              <a:t>Facilitator Notes:</a:t>
            </a:r>
          </a:p>
          <a:p>
            <a:r>
              <a:rPr lang="en-AU" altLang="en-US" sz="1050" dirty="0" smtClean="0">
                <a:latin typeface="Arial" pitchFamily="34" charset="0"/>
                <a:ea typeface="ＭＳ Ｐゴシック" pitchFamily="34" charset="-128"/>
              </a:rPr>
              <a:t>Discretionary Paid Special Leave entitlements are outlined within the Special Leave Directive 9/13. Principals and Managers can approve up to 5 days.  For discretionary special leave greater than 5 days, Regional Directors, Assistant Regional Directors and the Assistant Director General HR can consider and approve paid leave on a case by case basis.  Documentation to support this leave request is desirable.  If however documentation is not able to be provided to support the request, consideration and approval can be provided to all requests.</a:t>
            </a:r>
          </a:p>
          <a:p>
            <a:endParaRPr lang="en-AU" altLang="en-US" sz="1050" dirty="0" smtClean="0">
              <a:latin typeface="Arial" pitchFamily="34" charset="0"/>
              <a:ea typeface="ＭＳ Ｐゴシック" pitchFamily="34" charset="-128"/>
            </a:endParaRPr>
          </a:p>
          <a:p>
            <a:r>
              <a:rPr lang="en-AU" altLang="en-US" sz="1050" dirty="0" smtClean="0">
                <a:latin typeface="Arial" pitchFamily="34" charset="0"/>
                <a:ea typeface="ＭＳ Ｐゴシック" pitchFamily="34" charset="-128"/>
              </a:rPr>
              <a:t>Workplace Safety Plans are similar to a Rehabilitation and Return to Work Plan.</a:t>
            </a:r>
          </a:p>
          <a:p>
            <a:r>
              <a:rPr lang="en-AU" altLang="en-US" sz="1050" dirty="0" smtClean="0">
                <a:latin typeface="Arial" pitchFamily="34" charset="0"/>
                <a:ea typeface="ＭＳ Ｐゴシック" pitchFamily="34" charset="-128"/>
              </a:rPr>
              <a:t>Have a start, review/end date and is developed by the Principal/Supervisor and affected staff member collaboratively.  </a:t>
            </a:r>
          </a:p>
          <a:p>
            <a:r>
              <a:rPr lang="en-AU" altLang="en-US" sz="1050" dirty="0" smtClean="0">
                <a:latin typeface="Arial" pitchFamily="34" charset="0"/>
                <a:ea typeface="ＭＳ Ｐゴシック" pitchFamily="34" charset="-128"/>
              </a:rPr>
              <a:t>Addresses issues such as:</a:t>
            </a:r>
          </a:p>
          <a:p>
            <a:pPr marL="1194509" lvl="2" indent="-284407">
              <a:buClr>
                <a:schemeClr val="accent2"/>
              </a:buClr>
              <a:buFontTx/>
              <a:buChar char="•"/>
            </a:pPr>
            <a:r>
              <a:rPr lang="en-AU" altLang="en-US" sz="1050" dirty="0" smtClean="0">
                <a:latin typeface="Arial" pitchFamily="34" charset="0"/>
                <a:ea typeface="ＭＳ Ｐゴシック" pitchFamily="34" charset="-128"/>
              </a:rPr>
              <a:t>identifying a safe place </a:t>
            </a:r>
          </a:p>
          <a:p>
            <a:pPr marL="1194509" lvl="2" indent="-284407">
              <a:buClr>
                <a:schemeClr val="accent2"/>
              </a:buClr>
              <a:buFontTx/>
              <a:buChar char="•"/>
            </a:pPr>
            <a:r>
              <a:rPr lang="en-AU" altLang="en-US" sz="1050" dirty="0" smtClean="0">
                <a:latin typeface="Arial" pitchFamily="34" charset="0"/>
                <a:ea typeface="ＭＳ Ｐゴシック" pitchFamily="34" charset="-128"/>
              </a:rPr>
              <a:t>identifying a co-worker </a:t>
            </a:r>
          </a:p>
          <a:p>
            <a:pPr marL="1194509" lvl="2" indent="-284407">
              <a:buClr>
                <a:schemeClr val="accent2"/>
              </a:buClr>
              <a:buFontTx/>
              <a:buChar char="•"/>
            </a:pPr>
            <a:r>
              <a:rPr lang="en-AU" altLang="en-US" sz="1050" dirty="0" smtClean="0">
                <a:latin typeface="Arial" pitchFamily="34" charset="0"/>
                <a:ea typeface="ＭＳ Ｐゴシック" pitchFamily="34" charset="-128"/>
              </a:rPr>
              <a:t>strategies for traveling to and from work </a:t>
            </a:r>
          </a:p>
          <a:p>
            <a:pPr marL="1194509" lvl="2" indent="-284407">
              <a:buClr>
                <a:schemeClr val="accent2"/>
              </a:buClr>
              <a:buFontTx/>
              <a:buChar char="•"/>
            </a:pPr>
            <a:r>
              <a:rPr lang="en-AU" altLang="en-US" sz="1050" dirty="0" smtClean="0">
                <a:latin typeface="Arial" pitchFamily="34" charset="0"/>
                <a:ea typeface="ＭＳ Ｐゴシック" pitchFamily="34" charset="-128"/>
              </a:rPr>
              <a:t>changes to working times</a:t>
            </a:r>
          </a:p>
          <a:p>
            <a:pPr marL="1194509" lvl="2" indent="-284407">
              <a:buClr>
                <a:schemeClr val="accent2"/>
              </a:buClr>
              <a:buFontTx/>
              <a:buChar char="•"/>
            </a:pPr>
            <a:r>
              <a:rPr lang="en-AU" altLang="en-US" sz="1050" dirty="0" smtClean="0">
                <a:latin typeface="Arial" pitchFamily="34" charset="0"/>
                <a:ea typeface="ＭＳ Ｐゴシック" pitchFamily="34" charset="-128"/>
              </a:rPr>
              <a:t>changes to work practices. </a:t>
            </a:r>
          </a:p>
          <a:p>
            <a:endParaRPr lang="en-AU" altLang="en-US" sz="1050" dirty="0" smtClean="0">
              <a:latin typeface="Arial"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11</a:t>
            </a:fld>
            <a:endParaRPr lang="en-US" altLang="en-US"/>
          </a:p>
        </p:txBody>
      </p:sp>
    </p:spTree>
    <p:extLst>
      <p:ext uri="{BB962C8B-B14F-4D97-AF65-F5344CB8AC3E}">
        <p14:creationId xmlns:p14="http://schemas.microsoft.com/office/powerpoint/2010/main" val="405231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Facilitator</a:t>
            </a:r>
            <a:r>
              <a:rPr lang="en-AU" sz="1200" b="1" baseline="0" dirty="0" smtClean="0"/>
              <a:t> Notes: - </a:t>
            </a:r>
            <a:r>
              <a:rPr lang="en-AU" sz="1200" b="0" baseline="0" dirty="0" smtClean="0"/>
              <a:t>Support for DET staff</a:t>
            </a:r>
          </a:p>
          <a:p>
            <a:endParaRPr lang="en-AU" sz="1200" b="1" baseline="0" dirty="0" smtClean="0"/>
          </a:p>
          <a:p>
            <a:r>
              <a:rPr lang="en-AU" sz="1200" b="1" baseline="0" dirty="0" smtClean="0"/>
              <a:t>If there are immediate safety concerns, the affected person should be encouraged to call the police for support and advice on ‘000’ (triple zero).</a:t>
            </a:r>
          </a:p>
          <a:p>
            <a:endParaRPr lang="en-AU" sz="1200" b="1" baseline="0" dirty="0" smtClean="0"/>
          </a:p>
          <a:p>
            <a:r>
              <a:rPr lang="en-AU" sz="1200" b="0" baseline="0" dirty="0" smtClean="0"/>
              <a:t>Counselling - </a:t>
            </a:r>
            <a:r>
              <a:rPr lang="en-AU" sz="1200" b="0" baseline="0" dirty="0" err="1" smtClean="0"/>
              <a:t>Optum</a:t>
            </a:r>
            <a:r>
              <a:rPr lang="en-AU" sz="1200" b="0" baseline="0" dirty="0" smtClean="0"/>
              <a:t>, is the Department’s external employee assistance service provider and they provide free, confidential counselling to staff and their immediate family members.</a:t>
            </a:r>
          </a:p>
          <a:p>
            <a:r>
              <a:rPr lang="en-AU" sz="1200" b="0" baseline="0" dirty="0" smtClean="0"/>
              <a:t>Staff are able to call to book either a face to face or telephone counselling appointment by telephoning: </a:t>
            </a:r>
            <a:r>
              <a:rPr lang="en-AU" sz="1200" b="0" baseline="0" dirty="0" err="1" smtClean="0"/>
              <a:t>Optum</a:t>
            </a:r>
            <a:r>
              <a:rPr lang="en-AU" sz="1200" b="0" baseline="0" dirty="0" smtClean="0"/>
              <a:t> directly on </a:t>
            </a:r>
            <a:r>
              <a:rPr lang="en-AU" sz="1200" b="0" baseline="0" dirty="0" err="1" smtClean="0"/>
              <a:t>Ph</a:t>
            </a:r>
            <a:r>
              <a:rPr lang="en-AU" sz="1200" b="0" baseline="0" dirty="0" smtClean="0"/>
              <a:t>: 1800 604 640</a:t>
            </a:r>
          </a:p>
          <a:p>
            <a:r>
              <a:rPr lang="en-AU" sz="1200" b="0" baseline="0" dirty="0" smtClean="0"/>
              <a:t>Advice on leave, transfer, relocation, rehabilitation and other workplace supports is available from HR officers located within regions and central office.</a:t>
            </a:r>
          </a:p>
          <a:p>
            <a:endParaRPr lang="en-AU" sz="1200" b="0" baseline="0" dirty="0" smtClean="0"/>
          </a:p>
          <a:p>
            <a:r>
              <a:rPr lang="en-AU" sz="1200" b="0" baseline="0" dirty="0" smtClean="0"/>
              <a:t>Specialist external information and advice for matters related to domestic and family violence.</a:t>
            </a:r>
          </a:p>
          <a:p>
            <a:r>
              <a:rPr lang="en-AU" sz="1200" b="0" baseline="0" dirty="0" smtClean="0"/>
              <a:t>For specialist advice related to domestic and family violence, all staff are encouraged to contact </a:t>
            </a:r>
            <a:r>
              <a:rPr lang="en-AU" sz="1200" b="0" baseline="0" dirty="0" err="1" smtClean="0"/>
              <a:t>DVConnect</a:t>
            </a:r>
            <a:r>
              <a:rPr lang="en-AU" sz="1200" b="0" baseline="0" dirty="0" smtClean="0"/>
              <a:t>.</a:t>
            </a:r>
          </a:p>
          <a:p>
            <a:endParaRPr lang="en-AU" sz="1200" b="0" baseline="0" dirty="0" smtClean="0"/>
          </a:p>
          <a:p>
            <a:r>
              <a:rPr lang="en-AU" sz="1200" b="0" baseline="0" dirty="0" err="1" smtClean="0"/>
              <a:t>DVConnect</a:t>
            </a:r>
            <a:r>
              <a:rPr lang="en-AU" sz="1200" b="0" baseline="0" dirty="0" smtClean="0"/>
              <a:t> offers specialist emergency, support services and assistance for those in crisis, including referral to accommodation and access to  transport.</a:t>
            </a:r>
          </a:p>
          <a:p>
            <a:r>
              <a:rPr lang="en-AU" sz="1200" b="0" baseline="0" dirty="0" smtClean="0"/>
              <a:t>They also offer specialist counselling and advice services for women and men impacted by domestic and family violence and for those impacted by sexual assault or violence</a:t>
            </a:r>
          </a:p>
          <a:p>
            <a:endParaRPr lang="en-AU" sz="1200" b="0" baseline="0" dirty="0" smtClean="0"/>
          </a:p>
          <a:p>
            <a:endParaRPr lang="en-AU" b="0"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12</a:t>
            </a:fld>
            <a:endParaRPr lang="en-US" altLang="en-US"/>
          </a:p>
        </p:txBody>
      </p:sp>
    </p:spTree>
    <p:extLst>
      <p:ext uri="{BB962C8B-B14F-4D97-AF65-F5344CB8AC3E}">
        <p14:creationId xmlns:p14="http://schemas.microsoft.com/office/powerpoint/2010/main" val="371384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sz="1200" b="1" dirty="0" smtClean="0">
                <a:latin typeface="Arial" pitchFamily="34" charset="0"/>
                <a:ea typeface="ＭＳ Ｐゴシック" pitchFamily="34" charset="-128"/>
                <a:cs typeface="Arial" panose="020B0604020202020204" pitchFamily="34" charset="0"/>
              </a:rPr>
              <a:t>Facilitator Notes:</a:t>
            </a:r>
          </a:p>
          <a:p>
            <a:pPr eaLnBrk="1" hangingPunct="1"/>
            <a:endParaRPr lang="en-AU" altLang="en-US" sz="1200" b="0" dirty="0" smtClean="0">
              <a:latin typeface="Arial" pitchFamily="34" charset="0"/>
              <a:ea typeface="ＭＳ Ｐゴシック" pitchFamily="34" charset="-128"/>
              <a:cs typeface="Arial" panose="020B0604020202020204" pitchFamily="34" charset="0"/>
            </a:endParaRPr>
          </a:p>
          <a:p>
            <a:pPr eaLnBrk="1" hangingPunct="1"/>
            <a:r>
              <a:rPr lang="en-AU" altLang="en-US" sz="1200" b="1" dirty="0" smtClean="0">
                <a:latin typeface="Arial" pitchFamily="34" charset="0"/>
                <a:ea typeface="ＭＳ Ｐゴシック" pitchFamily="34" charset="-128"/>
                <a:cs typeface="Arial" panose="020B0604020202020204" pitchFamily="34" charset="0"/>
              </a:rPr>
              <a:t>Domestic and family violence</a:t>
            </a:r>
            <a:r>
              <a:rPr lang="en-AU" altLang="en-US" sz="1200" dirty="0" smtClean="0">
                <a:latin typeface="Arial" pitchFamily="34" charset="0"/>
                <a:ea typeface="ＭＳ Ｐゴシック" pitchFamily="34" charset="-128"/>
                <a:cs typeface="Arial" panose="020B0604020202020204" pitchFamily="34" charset="0"/>
              </a:rPr>
              <a:t> is usually characterised by instances or patterns of behaviours aimed at controlling a partner or family member through fear.</a:t>
            </a:r>
          </a:p>
          <a:p>
            <a:pPr defTabSz="910102" eaLnBrk="1" fontAlgn="auto" hangingPunct="1">
              <a:spcBef>
                <a:spcPts val="0"/>
              </a:spcBef>
              <a:spcAft>
                <a:spcPts val="0"/>
              </a:spcAft>
              <a:defRPr/>
            </a:pPr>
            <a:r>
              <a:rPr lang="en-AU" altLang="en-US" sz="1200" dirty="0" smtClean="0">
                <a:solidFill>
                  <a:srgbClr val="000000"/>
                </a:solidFill>
                <a:latin typeface="Arial" panose="020B0604020202020204" pitchFamily="34" charset="0"/>
                <a:cs typeface="Arial" panose="020B0604020202020204" pitchFamily="34" charset="0"/>
              </a:rPr>
              <a:t>It is generally understood as gendered violence, in that it is mainly perpetrated against women and their children by men (</a:t>
            </a:r>
            <a:r>
              <a:rPr lang="en-AU" altLang="en-US" sz="1200" dirty="0" smtClean="0">
                <a:latin typeface="Arial" pitchFamily="34" charset="0"/>
                <a:ea typeface="ＭＳ Ｐゴシック" pitchFamily="34" charset="-128"/>
                <a:cs typeface="Arial" panose="020B0604020202020204" pitchFamily="34" charset="0"/>
              </a:rPr>
              <a:t>DV Connect). While, most commonly, domestic violence is violence by a husband to his wife or a man to his female sexual partner or ex-partner, men do also experience domestic and family violence. </a:t>
            </a:r>
          </a:p>
          <a:p>
            <a:pPr eaLnBrk="1" hangingPunct="1"/>
            <a:endParaRPr lang="en-AU" altLang="en-US" sz="1200" b="1" dirty="0" smtClean="0">
              <a:latin typeface="Arial" pitchFamily="34" charset="0"/>
              <a:ea typeface="ＭＳ Ｐゴシック" pitchFamily="34" charset="-128"/>
              <a:cs typeface="Arial" panose="020B0604020202020204" pitchFamily="34" charset="0"/>
            </a:endParaRPr>
          </a:p>
          <a:p>
            <a:pPr eaLnBrk="1" hangingPunct="1"/>
            <a:r>
              <a:rPr lang="en-AU" altLang="en-US" sz="1200" b="1" dirty="0" smtClean="0">
                <a:latin typeface="Arial" pitchFamily="34" charset="0"/>
                <a:ea typeface="ＭＳ Ｐゴシック" pitchFamily="34" charset="-128"/>
                <a:cs typeface="Arial" panose="020B0604020202020204" pitchFamily="34" charset="0"/>
              </a:rPr>
              <a:t>Domestic violence </a:t>
            </a:r>
            <a:r>
              <a:rPr lang="en-AU" altLang="en-US" sz="1200" dirty="0" smtClean="0">
                <a:latin typeface="Arial" pitchFamily="34" charset="0"/>
                <a:ea typeface="ＭＳ Ｐゴシック" pitchFamily="34" charset="-128"/>
                <a:cs typeface="Arial" panose="020B0604020202020204" pitchFamily="34" charset="0"/>
              </a:rPr>
              <a:t>includes relationships between de-facto, married, previously married/separated, same-sex partners, engaged and couple relationships and between parents and former parents of a child. </a:t>
            </a:r>
          </a:p>
          <a:p>
            <a:pPr eaLnBrk="1" hangingPunct="1"/>
            <a:endParaRPr lang="en-AU" altLang="en-US" sz="1200" b="1" dirty="0" smtClean="0">
              <a:latin typeface="Arial" pitchFamily="34" charset="0"/>
              <a:ea typeface="ＭＳ Ｐゴシック" pitchFamily="34" charset="-128"/>
              <a:cs typeface="Arial" panose="020B0604020202020204" pitchFamily="34" charset="0"/>
            </a:endParaRPr>
          </a:p>
          <a:p>
            <a:r>
              <a:rPr lang="en-AU" altLang="en-US" sz="1200" b="1" dirty="0" smtClean="0">
                <a:latin typeface="Arial" pitchFamily="34" charset="0"/>
                <a:ea typeface="ＭＳ Ｐゴシック" pitchFamily="34" charset="-128"/>
                <a:cs typeface="Arial" panose="020B0604020202020204" pitchFamily="34" charset="0"/>
              </a:rPr>
              <a:t>Family violence</a:t>
            </a:r>
            <a:r>
              <a:rPr lang="en-AU" altLang="en-US" sz="1200" dirty="0" smtClean="0">
                <a:latin typeface="Arial" pitchFamily="34" charset="0"/>
                <a:ea typeface="ＭＳ Ｐゴシック" pitchFamily="34" charset="-128"/>
                <a:cs typeface="Arial" panose="020B0604020202020204" pitchFamily="34" charset="0"/>
              </a:rPr>
              <a:t> can occur in extended families and even within family members not related by blood or marriage but where a mutual family obligation seems to fit.</a:t>
            </a:r>
          </a:p>
          <a:p>
            <a:endParaRPr lang="en-AU" altLang="en-US" sz="1200" dirty="0" smtClean="0">
              <a:latin typeface="Arial" pitchFamily="34" charset="0"/>
              <a:ea typeface="ＭＳ Ｐゴシック" pitchFamily="34" charset="-128"/>
              <a:cs typeface="Arial" panose="020B0604020202020204" pitchFamily="34" charset="0"/>
            </a:endParaRPr>
          </a:p>
          <a:p>
            <a:r>
              <a:rPr lang="en-AU" altLang="en-US" sz="1200" u="sng" dirty="0" smtClean="0">
                <a:solidFill>
                  <a:srgbClr val="000000"/>
                </a:solidFill>
              </a:rPr>
              <a:t>Please note</a:t>
            </a:r>
            <a:r>
              <a:rPr lang="en-AU" altLang="en-US" sz="1200" dirty="0" smtClean="0">
                <a:solidFill>
                  <a:srgbClr val="000000"/>
                </a:solidFill>
              </a:rPr>
              <a:t>: The terms Domestic Violence and Family Violence can, at times, may be used interchangeably.</a:t>
            </a:r>
          </a:p>
          <a:p>
            <a:endParaRPr lang="en-AU" altLang="en-US" sz="1200" b="1" dirty="0" smtClean="0">
              <a:latin typeface="Arial" pitchFamily="34" charset="0"/>
              <a:ea typeface="ＭＳ Ｐゴシック" pitchFamily="34" charset="-128"/>
              <a:cs typeface="Arial" panose="020B0604020202020204" pitchFamily="34" charset="0"/>
            </a:endParaRPr>
          </a:p>
          <a:p>
            <a:r>
              <a:rPr lang="en-AU" altLang="en-US" sz="1200" b="1" dirty="0" smtClean="0">
                <a:latin typeface="Arial" pitchFamily="34" charset="0"/>
                <a:ea typeface="ＭＳ Ｐゴシック" pitchFamily="34" charset="-128"/>
                <a:cs typeface="Arial" panose="020B0604020202020204" pitchFamily="34" charset="0"/>
              </a:rPr>
              <a:t>Informal care relationships </a:t>
            </a:r>
            <a:r>
              <a:rPr lang="en-AU" altLang="en-US" sz="1200" dirty="0" smtClean="0">
                <a:latin typeface="Arial" pitchFamily="34" charset="0"/>
                <a:ea typeface="ＭＳ Ｐゴシック" pitchFamily="34" charset="-128"/>
                <a:cs typeface="Arial" panose="020B0604020202020204" pitchFamily="34" charset="0"/>
              </a:rPr>
              <a:t>(within Queensland legislation) refers to relationships where one person has taken on, in an unpaid, voluntary capacity, support for another person’s daily living requirements (including dressing, preparing meals, shopping etc.) In these instances, the carer uses their position of power to control, abuse and instil fear in the other person.  Informal care relationships do not exist between a child and a parent of a child; or where there is a fee paid for care.</a:t>
            </a:r>
          </a:p>
          <a:p>
            <a:endParaRPr lang="en-AU" altLang="en-US" sz="1200" dirty="0" smtClean="0">
              <a:latin typeface="Arial" pitchFamily="34" charset="0"/>
              <a:ea typeface="ＭＳ Ｐゴシック" pitchFamily="34" charset="-128"/>
              <a:cs typeface="Arial" panose="020B0604020202020204" pitchFamily="34" charset="0"/>
            </a:endParaRPr>
          </a:p>
          <a:p>
            <a:pPr eaLnBrk="1" hangingPunct="1"/>
            <a:r>
              <a:rPr lang="en-AU" altLang="en-US" sz="1200" b="0" i="1" dirty="0" smtClean="0">
                <a:latin typeface="Arial" pitchFamily="34" charset="0"/>
                <a:ea typeface="ＭＳ Ｐゴシック" pitchFamily="34" charset="-128"/>
                <a:cs typeface="Arial" panose="020B0604020202020204" pitchFamily="34" charset="0"/>
              </a:rPr>
              <a:t>References: </a:t>
            </a:r>
          </a:p>
          <a:p>
            <a:pPr eaLnBrk="1" hangingPunct="1"/>
            <a:r>
              <a:rPr lang="en-AU" altLang="en-US" sz="1200" b="0" dirty="0" smtClean="0">
                <a:latin typeface="Arial" pitchFamily="34" charset="0"/>
                <a:ea typeface="ＭＳ Ｐゴシック" pitchFamily="34" charset="-128"/>
                <a:cs typeface="Arial" panose="020B0604020202020204" pitchFamily="34" charset="0"/>
              </a:rPr>
              <a:t>Definitions</a:t>
            </a:r>
            <a:r>
              <a:rPr lang="en-AU" altLang="en-US" sz="1200" b="0" baseline="0" dirty="0" smtClean="0">
                <a:latin typeface="Arial" pitchFamily="34" charset="0"/>
                <a:ea typeface="ＭＳ Ｐゴシック" pitchFamily="34" charset="-128"/>
                <a:cs typeface="Arial" panose="020B0604020202020204" pitchFamily="34" charset="0"/>
              </a:rPr>
              <a:t> provided above for ‘domestic violence’ and ‘family violence’ are paraphrased and have been taken from the White Ribbon Fact Sheet “Family and Domestic Violence”</a:t>
            </a:r>
          </a:p>
          <a:p>
            <a:pPr eaLnBrk="1" hangingPunct="1"/>
            <a:r>
              <a:rPr lang="en-AU" altLang="en-US" sz="1200" b="0" baseline="0" dirty="0" smtClean="0">
                <a:latin typeface="Arial" pitchFamily="34" charset="0"/>
                <a:ea typeface="ＭＳ Ｐゴシック" pitchFamily="34" charset="-128"/>
                <a:cs typeface="Arial" panose="020B0604020202020204" pitchFamily="34" charset="0"/>
              </a:rPr>
              <a:t>http://www.whiteribbon.org.au/uploads/media/updated_factsheets_Nov_13/Factsheet_6_Family_and_domestic_violence.pdf  </a:t>
            </a:r>
          </a:p>
          <a:p>
            <a:pPr eaLnBrk="1" hangingPunct="1"/>
            <a:r>
              <a:rPr lang="en-AU" altLang="en-US" sz="1200" b="0" baseline="0" dirty="0" smtClean="0">
                <a:latin typeface="Arial" pitchFamily="34" charset="0"/>
                <a:ea typeface="ＭＳ Ｐゴシック" pitchFamily="34" charset="-128"/>
                <a:cs typeface="Arial" panose="020B0604020202020204" pitchFamily="34" charset="0"/>
              </a:rPr>
              <a:t>And from </a:t>
            </a:r>
          </a:p>
          <a:p>
            <a:pPr eaLnBrk="1" hangingPunct="1"/>
            <a:r>
              <a:rPr lang="en-AU" altLang="en-US" sz="1200" b="0" baseline="0" dirty="0" err="1" smtClean="0">
                <a:latin typeface="Arial" pitchFamily="34" charset="0"/>
                <a:ea typeface="ＭＳ Ｐゴシック" pitchFamily="34" charset="-128"/>
                <a:cs typeface="Arial" panose="020B0604020202020204" pitchFamily="34" charset="0"/>
              </a:rPr>
              <a:t>DVConnect’s</a:t>
            </a:r>
            <a:r>
              <a:rPr lang="en-AU" altLang="en-US" sz="1200" b="0" baseline="0" dirty="0" smtClean="0">
                <a:latin typeface="Arial" pitchFamily="34" charset="0"/>
                <a:ea typeface="ＭＳ Ｐゴシック" pitchFamily="34" charset="-128"/>
                <a:cs typeface="Arial" panose="020B0604020202020204" pitchFamily="34" charset="0"/>
              </a:rPr>
              <a:t> </a:t>
            </a:r>
            <a:r>
              <a:rPr lang="en-AU" altLang="en-US" sz="1200" b="0" baseline="0" dirty="0" err="1" smtClean="0">
                <a:latin typeface="Arial" pitchFamily="34" charset="0"/>
                <a:ea typeface="ＭＳ Ｐゴシック" pitchFamily="34" charset="-128"/>
                <a:cs typeface="Arial" panose="020B0604020202020204" pitchFamily="34" charset="0"/>
              </a:rPr>
              <a:t>webiste</a:t>
            </a:r>
            <a:r>
              <a:rPr lang="en-AU" altLang="en-US" sz="1200" b="0" baseline="0" dirty="0" smtClean="0">
                <a:latin typeface="Arial" pitchFamily="34" charset="0"/>
                <a:ea typeface="ＭＳ Ｐゴシック" pitchFamily="34" charset="-128"/>
                <a:cs typeface="Arial" panose="020B0604020202020204" pitchFamily="34" charset="0"/>
              </a:rPr>
              <a:t> page:  What is domestic and family violence?  http://www.dvconnect.org/education-resources/elder-abuse/ </a:t>
            </a:r>
          </a:p>
          <a:p>
            <a:pPr eaLnBrk="1" hangingPunct="1"/>
            <a:endParaRPr lang="en-AU" altLang="en-US" sz="1200" b="0" baseline="0" dirty="0" smtClean="0">
              <a:latin typeface="Arial" pitchFamily="34" charset="0"/>
              <a:ea typeface="ＭＳ Ｐゴシック" pitchFamily="34" charset="-128"/>
              <a:cs typeface="Arial" panose="020B0604020202020204" pitchFamily="34" charset="0"/>
            </a:endParaRPr>
          </a:p>
          <a:p>
            <a:pPr eaLnBrk="1" hangingPunct="1"/>
            <a:r>
              <a:rPr lang="en-AU" altLang="en-US" sz="1200" b="0" baseline="0" dirty="0" smtClean="0">
                <a:latin typeface="Arial" pitchFamily="34" charset="0"/>
                <a:ea typeface="ＭＳ Ｐゴシック" pitchFamily="34" charset="-128"/>
                <a:cs typeface="Arial" panose="020B0604020202020204" pitchFamily="34" charset="0"/>
              </a:rPr>
              <a:t>  </a:t>
            </a:r>
            <a:endParaRPr lang="en-AU" altLang="en-US" sz="1200" b="0" dirty="0" smtClean="0">
              <a:latin typeface="Arial" pitchFamily="34" charset="0"/>
              <a:ea typeface="ＭＳ Ｐゴシック" pitchFamily="34" charset="-128"/>
              <a:cs typeface="Arial" panose="020B0604020202020204" pitchFamily="34" charset="0"/>
            </a:endParaRPr>
          </a:p>
          <a:p>
            <a:endParaRPr lang="en-AU" altLang="en-US" sz="1200" dirty="0" smtClean="0">
              <a:latin typeface="Arial" pitchFamily="34" charset="0"/>
              <a:ea typeface="ＭＳ Ｐゴシック" pitchFamily="34" charset="-128"/>
              <a:cs typeface="Arial" panose="020B0604020202020204" pitchFamily="34" charset="0"/>
            </a:endParaRPr>
          </a:p>
          <a:p>
            <a:endParaRPr lang="en-AU" altLang="en-US" sz="1100" dirty="0" smtClean="0">
              <a:latin typeface="Arial" pitchFamily="34" charset="0"/>
              <a:ea typeface="ＭＳ Ｐゴシック" pitchFamily="34" charset="-128"/>
              <a:cs typeface="Arial" panose="020B0604020202020204" pitchFamily="34" charset="0"/>
            </a:endParaRPr>
          </a:p>
          <a:p>
            <a:pPr eaLnBrk="1" hangingPunct="1"/>
            <a:endParaRPr lang="en-AU" altLang="en-US" sz="1100" dirty="0" smtClean="0">
              <a:latin typeface="Arial" pitchFamily="34" charset="0"/>
              <a:ea typeface="ＭＳ Ｐゴシック" pitchFamily="34" charset="-128"/>
              <a:cs typeface="Arial" panose="020B0604020202020204" pitchFamily="34" charset="0"/>
            </a:endParaRPr>
          </a:p>
          <a:p>
            <a:pPr eaLnBrk="1" hangingPunct="1"/>
            <a:endParaRPr lang="en-AU" altLang="en-US" sz="1100" dirty="0" smtClean="0">
              <a:latin typeface="Arial" pitchFamily="34" charset="0"/>
              <a:ea typeface="ＭＳ Ｐゴシック" pitchFamily="34" charset="-128"/>
              <a:cs typeface="Arial" panose="020B0604020202020204" pitchFamily="34" charset="0"/>
            </a:endParaRPr>
          </a:p>
          <a:p>
            <a:pPr eaLnBrk="1" hangingPunct="1"/>
            <a:endParaRPr lang="en-AU" altLang="en-US" sz="1100" dirty="0" smtClean="0">
              <a:latin typeface="Arial" pitchFamily="34" charset="0"/>
              <a:ea typeface="ＭＳ Ｐゴシック" pitchFamily="34" charset="-128"/>
              <a:cs typeface="Arial" panose="020B0604020202020204" pitchFamily="34" charset="0"/>
            </a:endParaRPr>
          </a:p>
          <a:p>
            <a:pPr eaLnBrk="1" hangingPunct="1"/>
            <a:endParaRPr lang="en-AU" altLang="en-US" sz="1100" dirty="0" smtClean="0">
              <a:latin typeface="Arial" pitchFamily="34" charset="0"/>
              <a:ea typeface="ＭＳ Ｐゴシック" pitchFamily="34" charset="-128"/>
              <a:cs typeface="Arial" panose="020B0604020202020204" pitchFamily="34" charset="0"/>
            </a:endParaRPr>
          </a:p>
          <a:p>
            <a:pPr eaLnBrk="1" hangingPunct="1"/>
            <a:endParaRPr lang="en-AU" altLang="en-US" sz="1100" dirty="0" smtClean="0">
              <a:latin typeface="Arial" pitchFamily="34" charset="0"/>
              <a:ea typeface="ＭＳ Ｐゴシック" pitchFamily="34" charset="-128"/>
              <a:cs typeface="Arial" panose="020B0604020202020204" pitchFamily="34" charset="0"/>
            </a:endParaRPr>
          </a:p>
          <a:p>
            <a:pPr eaLnBrk="1" hangingPunct="1"/>
            <a:endParaRPr lang="en-US" altLang="en-US" sz="1100" dirty="0">
              <a:latin typeface="Arial"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2</a:t>
            </a:fld>
            <a:endParaRPr lang="en-US" altLang="en-US"/>
          </a:p>
        </p:txBody>
      </p:sp>
    </p:spTree>
    <p:extLst>
      <p:ext uri="{BB962C8B-B14F-4D97-AF65-F5344CB8AC3E}">
        <p14:creationId xmlns:p14="http://schemas.microsoft.com/office/powerpoint/2010/main" val="200064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81DF4D4-EC1B-45C9-B61C-D3FE8A411DC2}" type="slidenum">
              <a:rPr lang="en-US" altLang="en-US" sz="1200"/>
              <a:pPr/>
              <a:t>3</a:t>
            </a:fld>
            <a:endParaRPr lang="en-US" altLang="en-US" sz="120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sz="1200" b="1" dirty="0" smtClean="0">
                <a:latin typeface="Arial" pitchFamily="34" charset="0"/>
                <a:ea typeface="ＭＳ Ｐゴシック" pitchFamily="34" charset="-128"/>
              </a:rPr>
              <a:t>Facilitator Notes: </a:t>
            </a:r>
            <a:r>
              <a:rPr lang="en-AU" altLang="en-US" sz="1200" dirty="0" smtClean="0">
                <a:latin typeface="Arial" pitchFamily="34" charset="0"/>
                <a:ea typeface="ＭＳ Ｐゴシック" pitchFamily="34" charset="-128"/>
              </a:rPr>
              <a:t>(Additional</a:t>
            </a:r>
            <a:r>
              <a:rPr lang="en-AU" altLang="en-US" sz="1200" baseline="0" dirty="0" smtClean="0">
                <a:latin typeface="Arial" pitchFamily="34" charset="0"/>
                <a:ea typeface="ＭＳ Ｐゴシック" pitchFamily="34" charset="-128"/>
              </a:rPr>
              <a:t> data and notes for discussion)</a:t>
            </a:r>
            <a:endParaRPr lang="en-AU" altLang="en-US" sz="1200" dirty="0" smtClean="0">
              <a:latin typeface="Arial" pitchFamily="34" charset="0"/>
              <a:ea typeface="ＭＳ Ｐゴシック" pitchFamily="34" charset="-128"/>
            </a:endParaRPr>
          </a:p>
          <a:p>
            <a:endParaRPr lang="en-AU" altLang="en-US" sz="1200"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Australian police and court crime data indicate that women constitute a significant proportion of reported victims of intimate partner violence, while men make up a significant proportion of reported abusers. This data tends to focus on physical and sexual violence. Australian population survey data similarly show that women were more likely than men to be victims of physical, sexual and other forms of violence by a partner. </a:t>
            </a:r>
          </a:p>
          <a:p>
            <a:r>
              <a:rPr lang="en-AU" altLang="en-US" sz="1200" i="1" dirty="0" smtClean="0">
                <a:latin typeface="Arial" pitchFamily="34" charset="0"/>
                <a:ea typeface="ＭＳ Ｐゴシック" pitchFamily="34" charset="-128"/>
              </a:rPr>
              <a:t>Ref: </a:t>
            </a:r>
            <a:r>
              <a:rPr lang="en-AU" altLang="en-US" sz="1200" i="1" dirty="0" err="1" smtClean="0">
                <a:latin typeface="Arial" pitchFamily="34" charset="0"/>
                <a:ea typeface="ＭＳ Ｐゴシック" pitchFamily="34" charset="-128"/>
              </a:rPr>
              <a:t>Meyering</a:t>
            </a:r>
            <a:r>
              <a:rPr lang="en-AU" altLang="en-US" sz="1200" i="1" dirty="0" smtClean="0">
                <a:latin typeface="Arial" pitchFamily="34" charset="0"/>
                <a:ea typeface="ＭＳ Ｐゴシック" pitchFamily="34" charset="-128"/>
              </a:rPr>
              <a:t> I &amp; </a:t>
            </a:r>
            <a:r>
              <a:rPr lang="en-AU" altLang="en-US" sz="1200" i="1" dirty="0" err="1" smtClean="0">
                <a:latin typeface="Arial" pitchFamily="34" charset="0"/>
                <a:ea typeface="ＭＳ Ｐゴシック" pitchFamily="34" charset="-128"/>
              </a:rPr>
              <a:t>Braaf</a:t>
            </a:r>
            <a:r>
              <a:rPr lang="en-AU" altLang="en-US" sz="1200" i="1" dirty="0" smtClean="0">
                <a:latin typeface="Arial" pitchFamily="34" charset="0"/>
                <a:ea typeface="ＭＳ Ｐゴシック" pitchFamily="34" charset="-128"/>
              </a:rPr>
              <a:t> R 2013. Gender and intimate partner violence. Sydney: Australian Domestic and Family Violence Clearinghouse.</a:t>
            </a:r>
          </a:p>
          <a:p>
            <a:endParaRPr lang="en-AU" altLang="en-US" sz="1200"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Women are over-represented in data relating to violence or abuse experienced at the hands of others. 1 in 3 Australian women will experience some form of violence in their lifetime. </a:t>
            </a:r>
          </a:p>
          <a:p>
            <a:r>
              <a:rPr lang="en-AU" altLang="en-US" sz="1200" i="1" dirty="0" smtClean="0">
                <a:latin typeface="Arial" pitchFamily="34" charset="0"/>
                <a:ea typeface="ＭＳ Ｐゴシック" pitchFamily="34" charset="-128"/>
              </a:rPr>
              <a:t>Australian Bureau of Statistics (ABS), 2012.</a:t>
            </a:r>
          </a:p>
          <a:p>
            <a:endParaRPr lang="en-AU" altLang="en-US" sz="1200"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The facts and statistics around Domestic and Family Violence in Australia can vary widely according to the definition of domestic and family violence, and statistics around the physical, emotional and financial impacts are sometimes equally hard to separate.</a:t>
            </a:r>
          </a:p>
          <a:p>
            <a:endParaRPr lang="en-AU" altLang="en-US" sz="1200"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Between 80 and 100 Australian women die at the hands of their male partners every year – and a woman in Australia is more likely to be killed in her own home by her male partner than anywhere else or by anyone else.</a:t>
            </a:r>
          </a:p>
          <a:p>
            <a:r>
              <a:rPr lang="en-AU" altLang="en-US" sz="1200" i="1" dirty="0" smtClean="0">
                <a:latin typeface="Arial" pitchFamily="34" charset="0"/>
                <a:ea typeface="ＭＳ Ｐゴシック" pitchFamily="34" charset="-128"/>
              </a:rPr>
              <a:t>ABS Personal Safety Survey, 2006.</a:t>
            </a:r>
          </a:p>
          <a:p>
            <a:pPr marL="0" indent="0" eaLnBrk="1" hangingPunct="1">
              <a:buNone/>
            </a:pPr>
            <a:endParaRPr lang="en-AU" altLang="en-US" sz="1200" dirty="0" smtClean="0">
              <a:latin typeface="Arial" pitchFamily="34" charset="0"/>
              <a:ea typeface="ＭＳ Ｐゴシック" pitchFamily="34" charset="-128"/>
            </a:endParaRPr>
          </a:p>
          <a:p>
            <a:pPr marL="0" indent="0" eaLnBrk="1" hangingPunct="1">
              <a:buNone/>
            </a:pPr>
            <a:r>
              <a:rPr lang="en-AU" altLang="en-US" sz="1200" i="1" dirty="0" smtClean="0">
                <a:latin typeface="Arial" pitchFamily="34" charset="0"/>
                <a:ea typeface="ＭＳ Ｐゴシック" pitchFamily="34" charset="-128"/>
              </a:rPr>
              <a:t>References</a:t>
            </a:r>
            <a:r>
              <a:rPr lang="en-AU" altLang="en-US" sz="1200" i="1" baseline="0" dirty="0" smtClean="0">
                <a:latin typeface="Arial" pitchFamily="34" charset="0"/>
                <a:ea typeface="ＭＳ Ｐゴシック" pitchFamily="34" charset="-128"/>
              </a:rPr>
              <a:t> for statistics provided within slide </a:t>
            </a:r>
            <a:endParaRPr lang="en-AU" altLang="en-US" sz="1200" i="1" dirty="0" smtClean="0">
              <a:latin typeface="Arial" pitchFamily="34" charset="0"/>
              <a:ea typeface="ＭＳ Ｐゴシック" pitchFamily="34" charset="-128"/>
            </a:endParaRPr>
          </a:p>
          <a:p>
            <a:pPr marL="227526" indent="-227526" eaLnBrk="1" hangingPunct="1">
              <a:buAutoNum type="arabicPeriod"/>
            </a:pPr>
            <a:endParaRPr lang="en-AU" altLang="en-US" sz="1200" dirty="0" smtClean="0">
              <a:latin typeface="Arial" pitchFamily="34" charset="0"/>
              <a:ea typeface="ＭＳ Ｐゴシック" pitchFamily="34" charset="-128"/>
            </a:endParaRPr>
          </a:p>
          <a:p>
            <a:pPr marL="227526" indent="-227526" eaLnBrk="1" hangingPunct="1">
              <a:buAutoNum type="arabicPeriod"/>
            </a:pPr>
            <a:r>
              <a:rPr lang="en-AU" altLang="en-US" sz="1200" dirty="0" smtClean="0">
                <a:latin typeface="Arial" pitchFamily="34" charset="0"/>
                <a:ea typeface="ＭＳ Ｐゴシック" pitchFamily="34" charset="-128"/>
              </a:rPr>
              <a:t>Australian Bureau of Statistics (ABS), 2012.</a:t>
            </a:r>
          </a:p>
          <a:p>
            <a:pPr marL="227526" indent="-227526" eaLnBrk="1" hangingPunct="1">
              <a:buAutoNum type="arabicPeriod"/>
            </a:pPr>
            <a:r>
              <a:rPr lang="en-AU" altLang="en-US" sz="1200" dirty="0" smtClean="0">
                <a:latin typeface="Arial" pitchFamily="34" charset="0"/>
                <a:ea typeface="ＭＳ Ｐゴシック" pitchFamily="34" charset="-128"/>
              </a:rPr>
              <a:t>Australian Bureau of Statistics (ABS), 2012.</a:t>
            </a:r>
          </a:p>
          <a:p>
            <a:pPr marL="227526" indent="-227526" eaLnBrk="1" hangingPunct="1">
              <a:buAutoNum type="arabicPeriod"/>
            </a:pPr>
            <a:r>
              <a:rPr lang="en-AU" altLang="en-US" sz="1200" dirty="0" smtClean="0">
                <a:latin typeface="Arial" pitchFamily="34" charset="0"/>
                <a:ea typeface="ＭＳ Ｐゴシック" pitchFamily="34" charset="-128"/>
              </a:rPr>
              <a:t>Our Watch – Violence against Women Key Statistics Fact Sheet – Fact sheet data sourced from ABS.</a:t>
            </a:r>
          </a:p>
          <a:p>
            <a:pPr marL="227526" indent="-227526" defTabSz="910102" eaLnBrk="1" fontAlgn="auto" hangingPunct="1">
              <a:spcBef>
                <a:spcPts val="0"/>
              </a:spcBef>
              <a:spcAft>
                <a:spcPts val="0"/>
              </a:spcAft>
              <a:buFontTx/>
              <a:buAutoNum type="arabicPeriod"/>
              <a:defRPr/>
            </a:pPr>
            <a:r>
              <a:rPr lang="en-AU" altLang="en-US" sz="1200" dirty="0" smtClean="0">
                <a:latin typeface="Arial" pitchFamily="34" charset="0"/>
                <a:ea typeface="ＭＳ Ｐゴシック" pitchFamily="34" charset="-128"/>
              </a:rPr>
              <a:t>Not Now, Not Ever: Putting an End to Domestic and Family Violence in Queensland Taskforce Report, 2015.</a:t>
            </a:r>
          </a:p>
          <a:p>
            <a:pPr marL="227526" indent="-227526" defTabSz="910102" eaLnBrk="1" fontAlgn="auto" hangingPunct="1">
              <a:spcBef>
                <a:spcPts val="0"/>
              </a:spcBef>
              <a:spcAft>
                <a:spcPts val="0"/>
              </a:spcAft>
              <a:buFontTx/>
              <a:buAutoNum type="arabicPeriod"/>
              <a:defRPr/>
            </a:pPr>
            <a:r>
              <a:rPr lang="en-AU" altLang="en-US" sz="1200" dirty="0" smtClean="0">
                <a:latin typeface="Arial" pitchFamily="34" charset="0"/>
                <a:ea typeface="ＭＳ Ｐゴシック" pitchFamily="34" charset="-128"/>
              </a:rPr>
              <a:t>Not Now, Not Ever: Putting an End to Domestic and Family Violence in Queensland Taskforce Report, 2015.</a:t>
            </a:r>
          </a:p>
          <a:p>
            <a:endParaRPr lang="en-AU" altLang="en-US" sz="1200"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IMAGE: PHOTOGRAPHER OR SOURCE: Michael </a:t>
            </a:r>
            <a:r>
              <a:rPr lang="en-AU" altLang="en-US" sz="1200" dirty="0" err="1" smtClean="0">
                <a:latin typeface="Arial" pitchFamily="34" charset="0"/>
                <a:ea typeface="ＭＳ Ｐゴシック" pitchFamily="34" charset="-128"/>
              </a:rPr>
              <a:t>Bussy</a:t>
            </a:r>
            <a:r>
              <a:rPr lang="en-AU" altLang="en-US" sz="1200" dirty="0" smtClean="0">
                <a:latin typeface="Arial" pitchFamily="34" charset="0"/>
                <a:ea typeface="ＭＳ Ｐゴシック" pitchFamily="34" charset="-128"/>
              </a:rPr>
              <a:t> </a:t>
            </a:r>
          </a:p>
          <a:p>
            <a:r>
              <a:rPr lang="en-AU" altLang="en-US" sz="1200" dirty="0" smtClean="0">
                <a:latin typeface="Arial" pitchFamily="34" charset="0"/>
                <a:ea typeface="ＭＳ Ｐゴシック" pitchFamily="34" charset="-128"/>
              </a:rPr>
              <a:t>COPYRIGHT: © </a:t>
            </a:r>
            <a:r>
              <a:rPr lang="en-AU" altLang="en-US" sz="1200" dirty="0" err="1" smtClean="0">
                <a:latin typeface="Arial" pitchFamily="34" charset="0"/>
                <a:ea typeface="ＭＳ Ｐゴシック" pitchFamily="34" charset="-128"/>
              </a:rPr>
              <a:t>PhotoAlto</a:t>
            </a:r>
            <a:r>
              <a:rPr lang="en-AU" altLang="en-US" sz="1200" dirty="0" smtClean="0">
                <a:latin typeface="Arial" pitchFamily="34" charset="0"/>
                <a:ea typeface="ＭＳ Ｐゴシック" pitchFamily="34" charset="-128"/>
              </a:rPr>
              <a:t> </a:t>
            </a:r>
          </a:p>
          <a:p>
            <a:endParaRPr lang="en-AU" altLang="en-US" sz="1200" dirty="0" smtClean="0">
              <a:latin typeface="Arial" pitchFamily="34" charset="0"/>
              <a:ea typeface="ＭＳ Ｐゴシック" pitchFamily="34" charset="-128"/>
            </a:endParaRPr>
          </a:p>
          <a:p>
            <a:pPr eaLnBrk="1" hangingPunct="1"/>
            <a:endParaRPr lang="en-US" altLang="en-US" sz="1200" dirty="0" smtClean="0">
              <a:latin typeface="Arial" pitchFamily="34" charset="0"/>
              <a:ea typeface="ＭＳ Ｐゴシック" pitchFamily="34" charset="-128"/>
            </a:endParaRPr>
          </a:p>
          <a:p>
            <a:pPr eaLnBrk="1" hangingPunct="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77181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b="1" u="none" dirty="0" smtClean="0">
                <a:latin typeface="Arial" pitchFamily="34" charset="0"/>
                <a:ea typeface="ＭＳ Ｐゴシック" pitchFamily="34" charset="-128"/>
              </a:rPr>
              <a:t>Facilitators</a:t>
            </a:r>
            <a:r>
              <a:rPr lang="en-AU" altLang="en-US" sz="1200" b="1" u="none" baseline="0" dirty="0" smtClean="0">
                <a:latin typeface="Arial" pitchFamily="34" charset="0"/>
                <a:ea typeface="ＭＳ Ｐゴシック" pitchFamily="34" charset="-128"/>
              </a:rPr>
              <a:t> Notes:</a:t>
            </a:r>
          </a:p>
          <a:p>
            <a:r>
              <a:rPr lang="en-AU" altLang="en-US" sz="1200" u="none" baseline="0" dirty="0" smtClean="0">
                <a:latin typeface="Arial" pitchFamily="34" charset="0"/>
                <a:ea typeface="ＭＳ Ｐゴシック" pitchFamily="34" charset="-128"/>
              </a:rPr>
              <a:t> </a:t>
            </a:r>
          </a:p>
          <a:p>
            <a:r>
              <a:rPr lang="en-AU" altLang="en-US" sz="1200" u="sng" baseline="0" dirty="0" smtClean="0">
                <a:latin typeface="Arial" pitchFamily="34" charset="0"/>
                <a:ea typeface="ＭＳ Ｐゴシック" pitchFamily="34" charset="-128"/>
              </a:rPr>
              <a:t>Suggested Activity  </a:t>
            </a:r>
            <a:r>
              <a:rPr lang="en-AU" altLang="en-US" sz="1200" u="none" baseline="0" dirty="0" smtClean="0">
                <a:latin typeface="Arial" pitchFamily="34" charset="0"/>
                <a:ea typeface="ＭＳ Ｐゴシック" pitchFamily="34" charset="-128"/>
              </a:rPr>
              <a:t>(optional)</a:t>
            </a:r>
          </a:p>
          <a:p>
            <a:endParaRPr lang="en-AU" altLang="en-US" sz="1200" u="sng"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Ask the group for ideas about why they think women and children don’t always report or seek help following experiences of violence or abuse</a:t>
            </a:r>
            <a:r>
              <a:rPr lang="en-AU" altLang="en-US" sz="1200" baseline="0" dirty="0" smtClean="0">
                <a:latin typeface="Arial" pitchFamily="34" charset="0"/>
                <a:ea typeface="ＭＳ Ｐゴシック" pitchFamily="34" charset="-128"/>
              </a:rPr>
              <a:t> and discuss.</a:t>
            </a:r>
          </a:p>
          <a:p>
            <a:endParaRPr lang="en-AU" altLang="en-US" sz="1200"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Some answers include – shame/embarrassment, fear of escalating the violence or abuse, fear of not being believed, concerns for safety of children or other family members, lack of financial independence, a perception that their matter is too trivial to report, have previously been turned away when seeking support.</a:t>
            </a:r>
          </a:p>
          <a:p>
            <a:endParaRPr lang="en-AU" altLang="en-US" sz="1200"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While it may appear a private issue, domestic and family violence, is a community issue– It affects the physical health and emotional wellbeing, the learning capacity and productivity and ability to earn a living for thousands of men, women and children across Queensland every day. </a:t>
            </a:r>
          </a:p>
          <a:p>
            <a:endParaRPr lang="en-AU" altLang="en-US" sz="1200" dirty="0" smtClean="0">
              <a:latin typeface="Arial" pitchFamily="34" charset="0"/>
              <a:ea typeface="ＭＳ Ｐゴシック" pitchFamily="34" charset="-128"/>
            </a:endParaRPr>
          </a:p>
          <a:p>
            <a:r>
              <a:rPr lang="en-AU" altLang="en-US" sz="1200" i="1" dirty="0" smtClean="0">
                <a:latin typeface="Arial" pitchFamily="34" charset="0"/>
                <a:ea typeface="ＭＳ Ｐゴシック" pitchFamily="34" charset="-128"/>
              </a:rPr>
              <a:t>References for statistics provided within slide</a:t>
            </a:r>
          </a:p>
          <a:p>
            <a:endParaRPr lang="en-AU" altLang="en-US" sz="1200" dirty="0" smtClean="0">
              <a:latin typeface="Arial" pitchFamily="34" charset="0"/>
              <a:ea typeface="ＭＳ Ｐゴシック" pitchFamily="34" charset="-128"/>
            </a:endParaRPr>
          </a:p>
          <a:p>
            <a:pPr marL="227526" indent="-227526">
              <a:buAutoNum type="arabicPeriod"/>
            </a:pPr>
            <a:r>
              <a:rPr lang="en-AU" altLang="en-US" sz="1200" i="1" dirty="0" smtClean="0">
                <a:latin typeface="Arial" pitchFamily="34" charset="0"/>
                <a:ea typeface="ＭＳ Ｐゴシック" pitchFamily="34" charset="-128"/>
              </a:rPr>
              <a:t>Australian Bureau of Statistics (ABS), 2012.</a:t>
            </a:r>
          </a:p>
          <a:p>
            <a:r>
              <a:rPr lang="en-AU" altLang="en-US" sz="1200" i="1" dirty="0" smtClean="0">
                <a:latin typeface="Arial" pitchFamily="34" charset="0"/>
                <a:ea typeface="ＭＳ Ｐゴシック" pitchFamily="34" charset="-128"/>
              </a:rPr>
              <a:t>2, 3, 4. Family Violence </a:t>
            </a:r>
            <a:r>
              <a:rPr lang="en-AU" altLang="en-US" sz="1200" i="1" dirty="0" err="1" smtClean="0">
                <a:latin typeface="Arial" pitchFamily="34" charset="0"/>
                <a:ea typeface="ＭＳ Ｐゴシック" pitchFamily="34" charset="-128"/>
              </a:rPr>
              <a:t>piktograph</a:t>
            </a:r>
            <a:r>
              <a:rPr lang="en-AU" altLang="en-US" sz="1200" i="1" dirty="0" smtClean="0">
                <a:latin typeface="Arial" pitchFamily="34" charset="0"/>
                <a:ea typeface="ＭＳ Ｐゴシック" pitchFamily="34" charset="-128"/>
              </a:rPr>
              <a:t> published on </a:t>
            </a:r>
            <a:r>
              <a:rPr lang="en-AU" altLang="en-US" sz="1200" i="1" dirty="0" err="1" smtClean="0">
                <a:latin typeface="Arial" pitchFamily="34" charset="0"/>
                <a:ea typeface="ＭＳ Ｐゴシック" pitchFamily="34" charset="-128"/>
              </a:rPr>
              <a:t>Artsonline</a:t>
            </a:r>
            <a:r>
              <a:rPr lang="en-AU" altLang="en-US" sz="1200" i="1" dirty="0" smtClean="0">
                <a:latin typeface="Arial" pitchFamily="34" charset="0"/>
                <a:ea typeface="ＭＳ Ｐゴシック" pitchFamily="34" charset="-128"/>
              </a:rPr>
              <a:t> Monash University, Melbourne Tribune article entitled “$85 Million injected into family violence and ice research” 16 April 2015  Source: Crime Statistics Victoria, Domestic Violence Victoria, Australian Domestic and Family Violence Clearinghouse.</a:t>
            </a:r>
          </a:p>
          <a:p>
            <a:endParaRPr lang="en-AU" altLang="en-US" sz="1200" dirty="0" smtClean="0">
              <a:latin typeface="Arial" pitchFamily="34" charset="0"/>
              <a:ea typeface="ＭＳ Ｐゴシック" pitchFamily="34" charset="-128"/>
            </a:endParaRPr>
          </a:p>
          <a:p>
            <a:pPr fontAlgn="auto">
              <a:lnSpc>
                <a:spcPct val="150000"/>
              </a:lnSpc>
              <a:spcBef>
                <a:spcPts val="0"/>
              </a:spcBef>
              <a:spcAft>
                <a:spcPts val="0"/>
              </a:spcAft>
              <a:defRPr/>
            </a:pPr>
            <a:r>
              <a:rPr lang="en-AU" sz="1200" dirty="0" smtClean="0"/>
              <a:t>PHOTOGRAPHER / SOURCE: Michael </a:t>
            </a:r>
            <a:r>
              <a:rPr lang="en-AU" sz="1200" dirty="0" err="1" smtClean="0"/>
              <a:t>Bussy</a:t>
            </a:r>
            <a:r>
              <a:rPr lang="en-AU" sz="1200" dirty="0" smtClean="0"/>
              <a:t/>
            </a:r>
            <a:br>
              <a:rPr lang="en-AU" sz="1200" dirty="0" smtClean="0"/>
            </a:br>
            <a:r>
              <a:rPr lang="en-AU" sz="1200" dirty="0" smtClean="0"/>
              <a:t>CAPTION / DESCRIPTION: © </a:t>
            </a:r>
            <a:r>
              <a:rPr lang="en-AU" sz="1200" dirty="0" err="1" smtClean="0"/>
              <a:t>PhotoAlto</a:t>
            </a:r>
            <a:r>
              <a:rPr lang="en-AU" sz="1200" dirty="0" smtClean="0"/>
              <a:t>. Photographer: Michael </a:t>
            </a:r>
            <a:r>
              <a:rPr lang="en-AU" sz="1200" dirty="0" err="1" smtClean="0"/>
              <a:t>Bussy</a:t>
            </a:r>
            <a:r>
              <a:rPr lang="en-AU" sz="1200" dirty="0" smtClean="0"/>
              <a:t> </a:t>
            </a:r>
            <a:br>
              <a:rPr lang="en-AU" sz="1200" dirty="0" smtClean="0"/>
            </a:br>
            <a:r>
              <a:rPr lang="en-AU" sz="1200" dirty="0" smtClean="0"/>
              <a:t>COPYRIGHT: © </a:t>
            </a:r>
            <a:r>
              <a:rPr lang="en-AU" sz="1200" dirty="0" err="1" smtClean="0"/>
              <a:t>PhotoAlto</a:t>
            </a:r>
            <a:r>
              <a:rPr lang="en-AU" sz="1200" dirty="0" smtClean="0"/>
              <a:t> </a:t>
            </a:r>
          </a:p>
          <a:p>
            <a:r>
              <a:rPr lang="en-AU" sz="1600" kern="1200" dirty="0" smtClean="0">
                <a:solidFill>
                  <a:schemeClr val="tx1"/>
                </a:solidFill>
                <a:latin typeface="Arial" pitchFamily="-107" charset="0"/>
                <a:ea typeface="ＭＳ Ｐゴシック" pitchFamily="-107" charset="-128"/>
                <a:cs typeface="ＭＳ Ｐゴシック" pitchFamily="-107" charset="-128"/>
              </a:rPr>
              <a:t/>
            </a:r>
            <a:br>
              <a:rPr lang="en-AU" sz="1600" kern="1200" dirty="0" smtClean="0">
                <a:solidFill>
                  <a:schemeClr val="tx1"/>
                </a:solidFill>
                <a:latin typeface="Arial" pitchFamily="-107" charset="0"/>
                <a:ea typeface="ＭＳ Ｐゴシック" pitchFamily="-107" charset="-128"/>
                <a:cs typeface="ＭＳ Ｐゴシック" pitchFamily="-107" charset="-128"/>
              </a:rPr>
            </a:br>
            <a:endParaRPr lang="en-AU" dirty="0" smtClean="0"/>
          </a:p>
          <a:p>
            <a:endParaRPr lang="en-AU" altLang="en-US" dirty="0" smtClean="0">
              <a:latin typeface="Arial"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4</a:t>
            </a:fld>
            <a:endParaRPr lang="en-US" altLang="en-US"/>
          </a:p>
        </p:txBody>
      </p:sp>
    </p:spTree>
    <p:extLst>
      <p:ext uri="{BB962C8B-B14F-4D97-AF65-F5344CB8AC3E}">
        <p14:creationId xmlns:p14="http://schemas.microsoft.com/office/powerpoint/2010/main" val="141836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102">
              <a:spcBef>
                <a:spcPts val="597"/>
              </a:spcBef>
              <a:defRPr/>
            </a:pPr>
            <a:r>
              <a:rPr lang="en-AU" altLang="en-US" sz="1200" b="1" u="none" dirty="0" smtClean="0">
                <a:latin typeface="Arial"/>
              </a:rPr>
              <a:t>Facilitator Notes:</a:t>
            </a:r>
          </a:p>
          <a:p>
            <a:pPr defTabSz="910102">
              <a:spcBef>
                <a:spcPts val="597"/>
              </a:spcBef>
              <a:defRPr/>
            </a:pPr>
            <a:r>
              <a:rPr lang="en-AU" altLang="en-US" sz="1200" u="none" dirty="0" smtClean="0">
                <a:latin typeface="Arial"/>
              </a:rPr>
              <a:t>Detailed notes for each form</a:t>
            </a:r>
            <a:r>
              <a:rPr lang="en-AU" altLang="en-US" sz="1200" u="none" baseline="0" dirty="0" smtClean="0">
                <a:latin typeface="Arial"/>
              </a:rPr>
              <a:t> of domestic and/or family violence is provided below:</a:t>
            </a:r>
          </a:p>
          <a:p>
            <a:pPr defTabSz="910102">
              <a:spcBef>
                <a:spcPts val="597"/>
              </a:spcBef>
              <a:defRPr/>
            </a:pPr>
            <a:endParaRPr lang="en-AU" altLang="en-US" sz="1200" u="sng" dirty="0" smtClean="0">
              <a:latin typeface="Arial"/>
            </a:endParaRPr>
          </a:p>
          <a:p>
            <a:pPr defTabSz="910102">
              <a:spcBef>
                <a:spcPts val="597"/>
              </a:spcBef>
              <a:defRPr/>
            </a:pPr>
            <a:r>
              <a:rPr lang="en-AU" altLang="en-US" sz="1200" u="sng" dirty="0" smtClean="0">
                <a:latin typeface="Arial"/>
              </a:rPr>
              <a:t>Suggested Activity (optional)</a:t>
            </a:r>
          </a:p>
          <a:p>
            <a:pPr defTabSz="910102">
              <a:spcBef>
                <a:spcPts val="597"/>
              </a:spcBef>
              <a:defRPr/>
            </a:pPr>
            <a:r>
              <a:rPr lang="en-AU" altLang="en-US" sz="1200" dirty="0" smtClean="0">
                <a:latin typeface="Arial"/>
              </a:rPr>
              <a:t>If appropriate to group comfort levels, ask for examples of the types of abuse and violence that might be experienced in the above domains. The</a:t>
            </a:r>
            <a:r>
              <a:rPr lang="en-AU" altLang="en-US" sz="1200" baseline="0" dirty="0" smtClean="0">
                <a:latin typeface="Arial"/>
              </a:rPr>
              <a:t> facilitator</a:t>
            </a:r>
            <a:r>
              <a:rPr lang="en-AU" altLang="en-US" sz="1200" dirty="0" smtClean="0">
                <a:latin typeface="Arial"/>
              </a:rPr>
              <a:t> may choose instead to provide some examples themselves from the list below. It is important to be mindful that the information in this presentation may be of personal relevance to staff in the room.</a:t>
            </a:r>
          </a:p>
          <a:p>
            <a:endParaRPr lang="en-AU" altLang="en-US" sz="1200" b="1" dirty="0" smtClean="0">
              <a:latin typeface="Arial" pitchFamily="34" charset="0"/>
              <a:ea typeface="ＭＳ Ｐゴシック" pitchFamily="34" charset="-128"/>
            </a:endParaRPr>
          </a:p>
          <a:p>
            <a:r>
              <a:rPr lang="en-AU" altLang="en-US" sz="1200" b="1" dirty="0" smtClean="0">
                <a:latin typeface="Arial" pitchFamily="34" charset="0"/>
                <a:ea typeface="ＭＳ Ｐゴシック" pitchFamily="34" charset="-128"/>
              </a:rPr>
              <a:t>Forms of Domestic and Family Violence</a:t>
            </a:r>
          </a:p>
          <a:p>
            <a:pPr defTabSz="910102">
              <a:spcBef>
                <a:spcPts val="597"/>
              </a:spcBef>
              <a:defRPr/>
            </a:pPr>
            <a:endParaRPr lang="en-AU" altLang="en-US" sz="1200" dirty="0" smtClean="0">
              <a:latin typeface="Arial"/>
            </a:endParaRPr>
          </a:p>
          <a:p>
            <a:pPr marL="170644" indent="-170644">
              <a:spcBef>
                <a:spcPts val="1792"/>
              </a:spcBef>
              <a:buFont typeface="Arial" panose="020B0604020202020204" pitchFamily="34" charset="0"/>
              <a:buChar char="•"/>
            </a:pPr>
            <a:r>
              <a:rPr lang="en-AU" altLang="en-US" sz="1200" dirty="0" smtClean="0">
                <a:solidFill>
                  <a:srgbClr val="000000"/>
                </a:solidFill>
              </a:rPr>
              <a:t>Domestic and family violence takes many different forms but always involves one person using their power and fear to control and intimidate the other person</a:t>
            </a:r>
          </a:p>
          <a:p>
            <a:pPr marL="170644" indent="-170644">
              <a:spcBef>
                <a:spcPts val="1194"/>
              </a:spcBef>
              <a:buFont typeface="Arial" panose="020B0604020202020204" pitchFamily="34" charset="0"/>
              <a:buChar char="•"/>
            </a:pPr>
            <a:r>
              <a:rPr lang="en-AU" altLang="en-US" sz="1200" dirty="0" smtClean="0">
                <a:solidFill>
                  <a:srgbClr val="000000"/>
                </a:solidFill>
              </a:rPr>
              <a:t>Domestic and family violence is often hidden.  Many forms of this violence and abuse are not easily observed by friends, family and colleagues</a:t>
            </a:r>
          </a:p>
          <a:p>
            <a:endParaRPr lang="en-AU" altLang="en-US" sz="1200" dirty="0" smtClean="0">
              <a:latin typeface="Arial" pitchFamily="34" charset="0"/>
              <a:ea typeface="ＭＳ Ｐゴシック" pitchFamily="34" charset="-128"/>
            </a:endParaRPr>
          </a:p>
          <a:p>
            <a:r>
              <a:rPr lang="en-AU" altLang="en-US" sz="1200" dirty="0" smtClean="0">
                <a:latin typeface="Arial" pitchFamily="34" charset="0"/>
                <a:ea typeface="ＭＳ Ｐゴシック" pitchFamily="34" charset="-128"/>
              </a:rPr>
              <a:t>Domestic and family violence can take many forms, including intimidation, coercion, isolation, emotional, physical, sexual, financial and spiritual abuse.  The impacts upon individuals, children, families and the wider community are significant. Domestic and family violence can include a wide range of behaviours.</a:t>
            </a:r>
          </a:p>
          <a:p>
            <a:r>
              <a:rPr lang="en-AU" altLang="en-US" sz="1200" b="1" dirty="0" smtClean="0">
                <a:latin typeface="Arial" pitchFamily="34" charset="0"/>
                <a:ea typeface="ＭＳ Ｐゴシック" pitchFamily="34" charset="-128"/>
              </a:rPr>
              <a:t> </a:t>
            </a:r>
            <a:endParaRPr lang="en-AU" altLang="en-US" sz="1200" dirty="0" smtClean="0">
              <a:latin typeface="Arial" pitchFamily="34" charset="0"/>
              <a:ea typeface="ＭＳ Ｐゴシック" pitchFamily="34" charset="-128"/>
            </a:endParaRPr>
          </a:p>
          <a:p>
            <a:r>
              <a:rPr lang="en-AU" altLang="en-US" sz="1200" b="1" dirty="0" smtClean="0">
                <a:latin typeface="Arial" pitchFamily="34" charset="0"/>
                <a:ea typeface="ＭＳ Ｐゴシック" pitchFamily="34" charset="-128"/>
              </a:rPr>
              <a:t>Physical abuse</a:t>
            </a:r>
            <a:r>
              <a:rPr lang="en-AU" altLang="en-US" sz="1200" dirty="0" smtClean="0">
                <a:latin typeface="Arial" pitchFamily="34" charset="0"/>
                <a:ea typeface="ＭＳ Ｐゴシック" pitchFamily="34" charset="-128"/>
              </a:rPr>
              <a:t> - including direct assaults on the body, use of weapons, driving dangerously, destruction of property, abuse of pets in front of family members, assault of children, denial of needed medical care, locking the victim out of the house, and sleep deprivation.</a:t>
            </a:r>
          </a:p>
          <a:p>
            <a:r>
              <a:rPr lang="en-AU" altLang="en-US" sz="1200" dirty="0" smtClean="0">
                <a:latin typeface="Arial" pitchFamily="34" charset="0"/>
                <a:ea typeface="ＭＳ Ｐゴシック" pitchFamily="34" charset="-128"/>
              </a:rPr>
              <a:t> </a:t>
            </a:r>
          </a:p>
          <a:p>
            <a:r>
              <a:rPr lang="en-AU" altLang="en-US" sz="1200" b="1" dirty="0" smtClean="0">
                <a:latin typeface="Arial" pitchFamily="34" charset="0"/>
                <a:ea typeface="ＭＳ Ｐゴシック" pitchFamily="34" charset="-128"/>
              </a:rPr>
              <a:t>Sexual abuse</a:t>
            </a:r>
            <a:r>
              <a:rPr lang="en-AU" altLang="en-US" sz="1200" dirty="0" smtClean="0">
                <a:latin typeface="Arial" pitchFamily="34" charset="0"/>
                <a:ea typeface="ＭＳ Ｐゴシック" pitchFamily="34" charset="-128"/>
              </a:rPr>
              <a:t> - Sexual abuse and assault (or sexual violence) is any unwanted sexual behaviour towards another person which occurs without the person’s informed consent.  Sexual abuse includes intimate partner sexual violence, which can include coercion into sexual intimacy, often using a range of threats to control and instil fear, including threats of physical violence. Sexual violence includes rape, date rape, incest and a range of other acts of sexual violence.  All acts of sexual violence are serious crimes.</a:t>
            </a:r>
          </a:p>
          <a:p>
            <a:r>
              <a:rPr lang="en-AU" altLang="en-US" sz="1200" dirty="0" smtClean="0">
                <a:latin typeface="Arial" pitchFamily="34" charset="0"/>
                <a:ea typeface="ＭＳ Ｐゴシック" pitchFamily="34" charset="-128"/>
              </a:rPr>
              <a:t> </a:t>
            </a:r>
          </a:p>
          <a:p>
            <a:r>
              <a:rPr lang="en-AU" altLang="en-US" sz="1200" b="1" dirty="0" smtClean="0">
                <a:latin typeface="Arial" pitchFamily="34" charset="0"/>
                <a:ea typeface="ＭＳ Ｐゴシック" pitchFamily="34" charset="-128"/>
              </a:rPr>
              <a:t>Verbal abuse</a:t>
            </a:r>
            <a:r>
              <a:rPr lang="en-AU" altLang="en-US" sz="1200" dirty="0" smtClean="0">
                <a:latin typeface="Arial" pitchFamily="34" charset="0"/>
                <a:ea typeface="ＭＳ Ｐゴシック" pitchFamily="34" charset="-128"/>
              </a:rPr>
              <a:t> – includes continually using ‘put downs’ and behaviours and words intended to humiliate, either privately or publicly, with attacks following clear themes that focus on intelligence, sexuality, body image and capacity as a parent and spouse or partner.</a:t>
            </a:r>
          </a:p>
          <a:p>
            <a:r>
              <a:rPr lang="en-AU" altLang="en-US" sz="1200" dirty="0" smtClean="0">
                <a:latin typeface="Arial" pitchFamily="34" charset="0"/>
                <a:ea typeface="ＭＳ Ｐゴシック" pitchFamily="34" charset="-128"/>
              </a:rPr>
              <a:t> </a:t>
            </a:r>
          </a:p>
          <a:p>
            <a:r>
              <a:rPr lang="en-AU" altLang="en-US" sz="1200" b="1" dirty="0" smtClean="0">
                <a:latin typeface="Arial" pitchFamily="34" charset="0"/>
                <a:ea typeface="ＭＳ Ｐゴシック" pitchFamily="34" charset="-128"/>
              </a:rPr>
              <a:t>Emotional/Psychological abuse</a:t>
            </a:r>
            <a:r>
              <a:rPr lang="en-AU" altLang="en-US" sz="1200" dirty="0" smtClean="0">
                <a:latin typeface="Arial" pitchFamily="34" charset="0"/>
                <a:ea typeface="ＭＳ Ｐゴシック" pitchFamily="34" charset="-128"/>
              </a:rPr>
              <a:t> – includes blaming the partner or family member for all problems in the relationship, constantly comparing that person with others to undermine their self-esteem and self-worth, sporadic sulking, withdrawing all interest and engagement (e.g. weeks of silence) to assert control and elicit fear.</a:t>
            </a:r>
          </a:p>
          <a:p>
            <a:r>
              <a:rPr lang="en-AU" altLang="en-US" sz="1200" b="1" dirty="0" smtClean="0">
                <a:latin typeface="Arial" pitchFamily="34" charset="0"/>
                <a:ea typeface="ＭＳ Ｐゴシック" pitchFamily="34" charset="-128"/>
              </a:rPr>
              <a:t> </a:t>
            </a:r>
            <a:endParaRPr lang="en-AU" altLang="en-US" sz="1200" dirty="0" smtClean="0">
              <a:latin typeface="Arial" pitchFamily="34" charset="0"/>
              <a:ea typeface="ＭＳ Ｐゴシック" pitchFamily="34" charset="-128"/>
            </a:endParaRPr>
          </a:p>
          <a:p>
            <a:r>
              <a:rPr lang="en-AU" altLang="en-US" sz="1200" b="1" dirty="0" smtClean="0">
                <a:latin typeface="Arial" pitchFamily="34" charset="0"/>
                <a:ea typeface="ＭＳ Ｐゴシック" pitchFamily="34" charset="-128"/>
              </a:rPr>
              <a:t>Social abuse</a:t>
            </a:r>
            <a:r>
              <a:rPr lang="en-AU" altLang="en-US" sz="1200" dirty="0" smtClean="0">
                <a:latin typeface="Arial" pitchFamily="34" charset="0"/>
                <a:ea typeface="ＭＳ Ｐゴシック" pitchFamily="34" charset="-128"/>
              </a:rPr>
              <a:t> – involves systematic isolation from family and friends through techniques such as ongoing rudeness to family and friends, moving to locations where the partner knows nobody, and forbidding or physically preventing the victim from going out and meeting people. </a:t>
            </a:r>
          </a:p>
          <a:p>
            <a:r>
              <a:rPr lang="en-AU" altLang="en-US" sz="1200" dirty="0" smtClean="0">
                <a:latin typeface="Arial" pitchFamily="34" charset="0"/>
                <a:ea typeface="ＭＳ Ｐゴシック" pitchFamily="34" charset="-128"/>
              </a:rPr>
              <a:t> </a:t>
            </a:r>
          </a:p>
          <a:p>
            <a:r>
              <a:rPr lang="en-AU" altLang="en-US" sz="1200" b="1" dirty="0" smtClean="0">
                <a:latin typeface="Arial" pitchFamily="34" charset="0"/>
                <a:ea typeface="ＭＳ Ｐゴシック" pitchFamily="34" charset="-128"/>
              </a:rPr>
              <a:t>Financial abuse</a:t>
            </a:r>
            <a:r>
              <a:rPr lang="en-AU" altLang="en-US" sz="1200" dirty="0" smtClean="0">
                <a:latin typeface="Arial" pitchFamily="34" charset="0"/>
                <a:ea typeface="ＭＳ Ｐゴシック" pitchFamily="34" charset="-128"/>
              </a:rPr>
              <a:t> – involves</a:t>
            </a:r>
            <a:r>
              <a:rPr lang="en-AU" altLang="en-US" sz="1200" b="1" dirty="0" smtClean="0">
                <a:latin typeface="Arial" pitchFamily="34" charset="0"/>
                <a:ea typeface="ＭＳ Ｐゴシック" pitchFamily="34" charset="-128"/>
              </a:rPr>
              <a:t> </a:t>
            </a:r>
            <a:r>
              <a:rPr lang="en-AU" altLang="en-US" sz="1200" dirty="0" smtClean="0">
                <a:latin typeface="Arial" pitchFamily="34" charset="0"/>
                <a:ea typeface="ＭＳ Ｐゴシック" pitchFamily="34" charset="-128"/>
              </a:rPr>
              <a:t>control of money and finances, including refusing access to money and withholding access to bank accounts, providing only an inadequate ‘allowance’, controlling or using all wages earned or legally owed to the other person, through welfare entitlements for their own purpose, or by preventing their partner from seeking or holding down a job. </a:t>
            </a:r>
          </a:p>
          <a:p>
            <a:r>
              <a:rPr lang="en-AU" altLang="en-US" sz="1200" dirty="0" smtClean="0">
                <a:latin typeface="Arial" pitchFamily="34" charset="0"/>
                <a:ea typeface="ＭＳ Ｐゴシック" pitchFamily="34" charset="-128"/>
              </a:rPr>
              <a:t> </a:t>
            </a:r>
          </a:p>
          <a:p>
            <a:r>
              <a:rPr lang="en-AU" altLang="en-US" sz="1200" b="1" dirty="0" smtClean="0">
                <a:latin typeface="Arial" pitchFamily="34" charset="0"/>
                <a:ea typeface="ＭＳ Ｐゴシック" pitchFamily="34" charset="-128"/>
              </a:rPr>
              <a:t>Damage to personal property</a:t>
            </a:r>
            <a:r>
              <a:rPr lang="en-AU" altLang="en-US" sz="1200" dirty="0" smtClean="0">
                <a:latin typeface="Arial" pitchFamily="34" charset="0"/>
                <a:ea typeface="ＭＳ Ｐゴシック" pitchFamily="34" charset="-128"/>
              </a:rPr>
              <a:t> - Using physical strength or violence to intimidate you by causing or threatening to cause damage to your property or valuables, e.g. kicking walls, throwing things, pulling a door off hinges or damaging your furniture, car or personal belongings.</a:t>
            </a:r>
          </a:p>
          <a:p>
            <a:r>
              <a:rPr lang="en-AU" altLang="en-US" sz="1200" dirty="0" smtClean="0">
                <a:latin typeface="Arial" pitchFamily="34" charset="0"/>
                <a:ea typeface="ＭＳ Ｐゴシック" pitchFamily="34" charset="-128"/>
              </a:rPr>
              <a:t> </a:t>
            </a:r>
          </a:p>
          <a:p>
            <a:r>
              <a:rPr lang="en-AU" altLang="en-US" sz="1200" b="1" dirty="0" smtClean="0">
                <a:latin typeface="Arial" pitchFamily="34" charset="0"/>
                <a:ea typeface="ＭＳ Ｐゴシック" pitchFamily="34" charset="-128"/>
              </a:rPr>
              <a:t>Spiritual/Cultural Abuse</a:t>
            </a:r>
            <a:r>
              <a:rPr lang="en-AU" altLang="en-US" sz="1200" dirty="0" smtClean="0">
                <a:latin typeface="Arial" pitchFamily="34" charset="0"/>
                <a:ea typeface="ＭＳ Ｐゴシック" pitchFamily="34" charset="-128"/>
              </a:rPr>
              <a:t> - Not allowing a person in a relationship the freedom to practise their chosen religion or cultural beliefs, or misusing religious or spiritual traditions to justify physical or other abuse towards a person.</a:t>
            </a:r>
          </a:p>
          <a:p>
            <a:r>
              <a:rPr lang="en-AU" altLang="en-US" sz="1200" dirty="0" smtClean="0">
                <a:latin typeface="Arial" pitchFamily="34" charset="0"/>
                <a:ea typeface="ＭＳ Ｐゴシック" pitchFamily="34" charset="-128"/>
              </a:rPr>
              <a:t> </a:t>
            </a:r>
          </a:p>
          <a:p>
            <a:r>
              <a:rPr lang="en-AU" altLang="en-US" sz="1200" b="1" dirty="0" smtClean="0">
                <a:latin typeface="Arial" pitchFamily="34" charset="0"/>
                <a:ea typeface="ＭＳ Ｐゴシック" pitchFamily="34" charset="-128"/>
              </a:rPr>
              <a:t>Stalking </a:t>
            </a:r>
            <a:r>
              <a:rPr lang="en-AU" altLang="en-US" sz="1200" dirty="0" smtClean="0">
                <a:latin typeface="Arial" pitchFamily="34" charset="0"/>
                <a:ea typeface="ＭＳ Ｐゴシック" pitchFamily="34" charset="-128"/>
              </a:rPr>
              <a:t>- Constantly worrying or frightening a partner by following them, watching them, phoning or messaging them and waiting outside the home or their workplace.</a:t>
            </a:r>
          </a:p>
          <a:p>
            <a:endParaRPr lang="en-AU" altLang="en-US" sz="1200" i="1" dirty="0" smtClean="0">
              <a:latin typeface="Arial" pitchFamily="34" charset="0"/>
              <a:ea typeface="ＭＳ Ｐゴシック" pitchFamily="34" charset="-128"/>
            </a:endParaRPr>
          </a:p>
          <a:p>
            <a:r>
              <a:rPr lang="en-AU" altLang="en-US" sz="1200" i="1" dirty="0" smtClean="0">
                <a:latin typeface="Arial" pitchFamily="34" charset="0"/>
                <a:ea typeface="ＭＳ Ｐゴシック" pitchFamily="34" charset="-128"/>
              </a:rPr>
              <a:t>Reference for content within notes and slide:</a:t>
            </a:r>
          </a:p>
          <a:p>
            <a:pPr marL="0" indent="0" defTabSz="910102">
              <a:spcBef>
                <a:spcPts val="597"/>
              </a:spcBef>
              <a:buFontTx/>
              <a:buNone/>
              <a:defRPr/>
            </a:pPr>
            <a:r>
              <a:rPr lang="en-AU" altLang="en-US" sz="1200" dirty="0" smtClean="0">
                <a:latin typeface="Arial"/>
              </a:rPr>
              <a:t>Information collated from: Department of Communities, Child Safety and Disability Services Trust Your Instinct campaign; </a:t>
            </a:r>
            <a:r>
              <a:rPr lang="en-AU" altLang="en-US" sz="1200" dirty="0" err="1" smtClean="0">
                <a:latin typeface="Arial"/>
              </a:rPr>
              <a:t>DVConnect</a:t>
            </a:r>
            <a:r>
              <a:rPr lang="en-AU" altLang="en-US" sz="1200" dirty="0" smtClean="0">
                <a:latin typeface="Arial"/>
              </a:rPr>
              <a:t>; National Council of Single Mothers and their Children; NOT NOW, NOT EVER: Putting an End to Domestic and Family Violence in Queensland Taskforce Report, 2015; Our Watch; White Ribbon. </a:t>
            </a:r>
          </a:p>
          <a:p>
            <a:endParaRPr lang="en-AU" altLang="en-US" sz="1100" dirty="0" smtClean="0">
              <a:latin typeface="Arial" pitchFamily="34" charset="0"/>
              <a:ea typeface="ＭＳ Ｐゴシック" pitchFamily="34" charset="-128"/>
            </a:endParaRPr>
          </a:p>
          <a:p>
            <a:endParaRPr lang="en-AU" altLang="en-US" sz="1100" dirty="0" smtClean="0">
              <a:latin typeface="Arial"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5</a:t>
            </a:fld>
            <a:endParaRPr lang="en-US" altLang="en-US"/>
          </a:p>
        </p:txBody>
      </p:sp>
    </p:spTree>
    <p:extLst>
      <p:ext uri="{BB962C8B-B14F-4D97-AF65-F5344CB8AC3E}">
        <p14:creationId xmlns:p14="http://schemas.microsoft.com/office/powerpoint/2010/main" val="4103049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tLang="en-US" sz="1200" b="1" dirty="0" smtClean="0">
                <a:latin typeface="Arial" pitchFamily="34" charset="0"/>
                <a:ea typeface="ＭＳ Ｐゴシック" pitchFamily="34" charset="-128"/>
              </a:rPr>
              <a:t>Facilitator Notes: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ltLang="en-US" sz="1200" b="1" dirty="0" smtClean="0">
              <a:latin typeface="Arial" pitchFamily="34"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tLang="en-US" sz="1200" dirty="0" smtClean="0">
                <a:latin typeface="Arial" pitchFamily="34" charset="0"/>
                <a:ea typeface="ＭＳ Ｐゴシック" pitchFamily="34" charset="-128"/>
              </a:rPr>
              <a:t>A person may be in greater danger if:</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There is a history of domestic and family violence</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Violence, including sexual violence, has escalated within the relationship</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Their partner is stalking or monitoring their movements</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They separate or plan to separate from their partner without a safety plan in place</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They start a new relationship or their ex-partner believes they have</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There is conflict within the broader family</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There are issues about child custody or access to children</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They are pregnant</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There is financial hardship or the partner becomes unemployed</a:t>
            </a:r>
          </a:p>
          <a:p>
            <a:pPr marL="170644" indent="-170644">
              <a:buFont typeface="Arial" panose="020B0604020202020204" pitchFamily="34" charset="0"/>
              <a:buChar char="•"/>
            </a:pPr>
            <a:r>
              <a:rPr lang="en-AU" altLang="en-US" sz="1200" dirty="0" smtClean="0">
                <a:latin typeface="Arial" pitchFamily="34" charset="0"/>
                <a:ea typeface="ＭＳ Ｐゴシック" pitchFamily="34" charset="-128"/>
              </a:rPr>
              <a:t>The partner has a history of physical violence, mental illness or access to weapons.</a:t>
            </a:r>
          </a:p>
          <a:p>
            <a:pPr marL="170644" indent="-170644">
              <a:buFont typeface="Arial" panose="020B0604020202020204" pitchFamily="34" charset="0"/>
              <a:buChar char="•"/>
            </a:pPr>
            <a:endParaRPr lang="en-AU" altLang="en-US" sz="1200" dirty="0" smtClean="0">
              <a:latin typeface="Arial" pitchFamily="34" charset="0"/>
              <a:ea typeface="ＭＳ Ｐゴシック" pitchFamily="34" charset="-128"/>
            </a:endParaRPr>
          </a:p>
          <a:p>
            <a:pPr marL="0" indent="0">
              <a:buFont typeface="Arial" panose="020B0604020202020204" pitchFamily="34" charset="0"/>
              <a:buNone/>
            </a:pPr>
            <a:r>
              <a:rPr lang="en-AU" altLang="en-US" sz="1200" i="1" dirty="0" smtClean="0">
                <a:latin typeface="Arial" pitchFamily="34" charset="0"/>
                <a:ea typeface="ＭＳ Ｐゴシック" pitchFamily="34" charset="-128"/>
              </a:rPr>
              <a:t>Reference for slide and notes content:</a:t>
            </a:r>
          </a:p>
          <a:p>
            <a:pPr marL="0" indent="0" defTabSz="910102" eaLnBrk="1" fontAlgn="auto" hangingPunct="1">
              <a:spcBef>
                <a:spcPts val="0"/>
              </a:spcBef>
              <a:spcAft>
                <a:spcPts val="0"/>
              </a:spcAft>
              <a:buFontTx/>
              <a:buNone/>
              <a:defRPr/>
            </a:pPr>
            <a:r>
              <a:rPr lang="en-AU" altLang="en-US" sz="1200" dirty="0" smtClean="0">
                <a:latin typeface="Arial" pitchFamily="34" charset="0"/>
                <a:ea typeface="ＭＳ Ｐゴシック" pitchFamily="34" charset="-128"/>
              </a:rPr>
              <a:t>Department of Communities, Child Safety and Disability Services Trust Your Instinct campaign https://www.communities.qld.gov.au/communityservices/violence-prevention/trust-your-instinct/domestic-and-family-violence/helping-others/signs-of-domestic-and-family-violence</a:t>
            </a:r>
          </a:p>
          <a:p>
            <a:pPr defTabSz="910102" eaLnBrk="1" fontAlgn="auto" hangingPunct="1">
              <a:spcBef>
                <a:spcPts val="0"/>
              </a:spcBef>
              <a:spcAft>
                <a:spcPts val="0"/>
              </a:spcAft>
              <a:defRPr/>
            </a:pPr>
            <a:endParaRPr lang="en-AU" altLang="en-US" sz="1100" dirty="0" smtClean="0">
              <a:latin typeface="Arial" pitchFamily="34" charset="0"/>
              <a:ea typeface="ＭＳ Ｐゴシック" pitchFamily="34" charset="-128"/>
            </a:endParaRPr>
          </a:p>
          <a:p>
            <a:pPr marL="170644" indent="-170644">
              <a:buFont typeface="Arial" panose="020B0604020202020204" pitchFamily="34" charset="0"/>
              <a:buChar char="•"/>
            </a:pPr>
            <a:endParaRPr lang="en-AU" altLang="en-US" sz="1100" dirty="0" smtClean="0">
              <a:latin typeface="Arial" pitchFamily="34" charset="0"/>
              <a:ea typeface="ＭＳ Ｐゴシック" pitchFamily="34" charset="-128"/>
            </a:endParaRPr>
          </a:p>
          <a:p>
            <a:pPr marL="170644" indent="-170644">
              <a:buFont typeface="Arial" panose="020B0604020202020204" pitchFamily="34" charset="0"/>
              <a:buChar char="•"/>
            </a:pPr>
            <a:endParaRPr lang="en-AU" altLang="en-US" sz="1100" dirty="0" smtClean="0">
              <a:latin typeface="Arial"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6</a:t>
            </a:fld>
            <a:endParaRPr lang="en-US" altLang="en-US"/>
          </a:p>
        </p:txBody>
      </p:sp>
    </p:spTree>
    <p:extLst>
      <p:ext uri="{BB962C8B-B14F-4D97-AF65-F5344CB8AC3E}">
        <p14:creationId xmlns:p14="http://schemas.microsoft.com/office/powerpoint/2010/main" val="155660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102" eaLnBrk="1" fontAlgn="auto" hangingPunct="1">
              <a:spcBef>
                <a:spcPts val="0"/>
              </a:spcBef>
              <a:spcAft>
                <a:spcPts val="0"/>
              </a:spcAft>
              <a:defRPr/>
            </a:pPr>
            <a:r>
              <a:rPr lang="en-AU" sz="1200" dirty="0" smtClean="0">
                <a:solidFill>
                  <a:srgbClr val="000000"/>
                </a:solidFill>
                <a:latin typeface="Arial" pitchFamily="34" charset="0"/>
                <a:ea typeface="Osaka" pitchFamily="-95" charset="-128"/>
              </a:rPr>
              <a:t>10 September 2014 - Taskforce on Domestic and Family Violence in Queensland, chaired by the Honourable Quentin Bryce AD CVO, former Governor-General of Australia, was established </a:t>
            </a:r>
          </a:p>
          <a:p>
            <a:pPr defTabSz="910102" eaLnBrk="1" fontAlgn="auto" hangingPunct="1">
              <a:spcBef>
                <a:spcPts val="0"/>
              </a:spcBef>
              <a:spcAft>
                <a:spcPts val="0"/>
              </a:spcAft>
              <a:defRPr/>
            </a:pPr>
            <a:endParaRPr lang="en-AU" sz="1200" dirty="0" smtClean="0">
              <a:solidFill>
                <a:srgbClr val="000000"/>
              </a:solidFill>
              <a:latin typeface="Arial" pitchFamily="34" charset="0"/>
              <a:ea typeface="Osaka" pitchFamily="-95" charset="-128"/>
            </a:endParaRPr>
          </a:p>
          <a:p>
            <a:pPr defTabSz="910102" eaLnBrk="1" fontAlgn="auto" hangingPunct="1">
              <a:spcBef>
                <a:spcPts val="0"/>
              </a:spcBef>
              <a:spcAft>
                <a:spcPts val="0"/>
              </a:spcAft>
              <a:defRPr/>
            </a:pPr>
            <a:r>
              <a:rPr lang="en-AU" sz="1200" dirty="0" smtClean="0">
                <a:solidFill>
                  <a:srgbClr val="000000"/>
                </a:solidFill>
                <a:latin typeface="Arial" pitchFamily="34" charset="0"/>
                <a:ea typeface="Osaka" pitchFamily="-95" charset="-128"/>
              </a:rPr>
              <a:t>Feb 15 - Not Now, Not Ever: Putting an End to Domestic and Family Violence in Queensland’ Taskforce Report was handed to the Premier by Chair, Dame Quentin Bryce.</a:t>
            </a:r>
          </a:p>
          <a:p>
            <a:pPr defTabSz="910102" eaLnBrk="1" fontAlgn="auto" hangingPunct="1">
              <a:spcBef>
                <a:spcPts val="0"/>
              </a:spcBef>
              <a:spcAft>
                <a:spcPts val="0"/>
              </a:spcAft>
              <a:defRPr/>
            </a:pPr>
            <a:endParaRPr lang="en-AU" sz="1200" dirty="0" smtClean="0">
              <a:solidFill>
                <a:srgbClr val="000000"/>
              </a:solidFill>
              <a:latin typeface="Arial" pitchFamily="34" charset="0"/>
              <a:ea typeface="Osaka" pitchFamily="-95" charset="-128"/>
            </a:endParaRPr>
          </a:p>
          <a:p>
            <a:pPr defTabSz="910102" eaLnBrk="1" fontAlgn="auto" hangingPunct="1">
              <a:spcBef>
                <a:spcPts val="0"/>
              </a:spcBef>
              <a:spcAft>
                <a:spcPts val="0"/>
              </a:spcAft>
              <a:defRPr/>
            </a:pPr>
            <a:r>
              <a:rPr lang="en-AU" sz="1200" dirty="0" smtClean="0">
                <a:solidFill>
                  <a:srgbClr val="000000"/>
                </a:solidFill>
                <a:latin typeface="Arial" pitchFamily="34" charset="0"/>
                <a:ea typeface="Osaka" pitchFamily="-95" charset="-128"/>
              </a:rPr>
              <a:t>Aug 15 – 121 recommendations accepted as Government responsibility; the remaining 19 applied to the Non-Government sector and were fully supported by the Government.</a:t>
            </a:r>
          </a:p>
          <a:p>
            <a:pPr defTabSz="910102" eaLnBrk="1" fontAlgn="auto" hangingPunct="1">
              <a:spcBef>
                <a:spcPts val="0"/>
              </a:spcBef>
              <a:spcAft>
                <a:spcPts val="0"/>
              </a:spcAft>
              <a:defRPr/>
            </a:pPr>
            <a:endParaRPr lang="en-AU" sz="1200" dirty="0" smtClean="0">
              <a:solidFill>
                <a:srgbClr val="000000"/>
              </a:solidFill>
              <a:latin typeface="Arial" pitchFamily="34" charset="0"/>
              <a:ea typeface="Osaka" pitchFamily="-95" charset="-128"/>
            </a:endParaRPr>
          </a:p>
          <a:p>
            <a:pPr defTabSz="910102" eaLnBrk="1" fontAlgn="auto" hangingPunct="1">
              <a:spcBef>
                <a:spcPts val="0"/>
              </a:spcBef>
              <a:spcAft>
                <a:spcPts val="0"/>
              </a:spcAft>
              <a:defRPr/>
            </a:pPr>
            <a:r>
              <a:rPr lang="en-AU" sz="1200" dirty="0" smtClean="0">
                <a:solidFill>
                  <a:srgbClr val="000000"/>
                </a:solidFill>
                <a:latin typeface="Arial" pitchFamily="34" charset="0"/>
                <a:ea typeface="Osaka" pitchFamily="-95" charset="-128"/>
              </a:rPr>
              <a:t>Aug 15 – The draft Domestic and Family Violence Prevention Strategy was developed to provide a high level plan to eliminate domestic and family violence in Queensland over the next 10 years. </a:t>
            </a:r>
          </a:p>
          <a:p>
            <a:pPr defTabSz="910102" eaLnBrk="1" fontAlgn="auto" hangingPunct="1">
              <a:spcBef>
                <a:spcPts val="0"/>
              </a:spcBef>
              <a:spcAft>
                <a:spcPts val="0"/>
              </a:spcAft>
              <a:defRPr/>
            </a:pPr>
            <a:endParaRPr lang="en-AU" sz="1200" dirty="0" smtClean="0">
              <a:solidFill>
                <a:srgbClr val="000000"/>
              </a:solidFill>
              <a:latin typeface="Arial" pitchFamily="34" charset="0"/>
              <a:ea typeface="Osaka" pitchFamily="-95" charset="-128"/>
            </a:endParaRPr>
          </a:p>
          <a:p>
            <a:pPr defTabSz="910102" eaLnBrk="1" fontAlgn="auto" hangingPunct="1">
              <a:spcBef>
                <a:spcPts val="0"/>
              </a:spcBef>
              <a:spcAft>
                <a:spcPts val="0"/>
              </a:spcAft>
              <a:defRPr/>
            </a:pPr>
            <a:r>
              <a:rPr lang="en-AU" sz="1200" dirty="0" smtClean="0">
                <a:solidFill>
                  <a:srgbClr val="000000"/>
                </a:solidFill>
                <a:latin typeface="Arial" pitchFamily="34" charset="0"/>
                <a:ea typeface="Osaka" pitchFamily="-95" charset="-128"/>
              </a:rPr>
              <a:t>Leadership recommendations for DET include raising awareness of all staff to recognise and respond to domestic and family violence to helping to change attitudes and behaviours of students towards violence and abuse in relationships, through curriculum and whole of school measures.</a:t>
            </a:r>
          </a:p>
          <a:p>
            <a:endParaRPr lang="en-AU" sz="1200" dirty="0" smtClean="0"/>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7</a:t>
            </a:fld>
            <a:endParaRPr lang="en-US" altLang="en-US"/>
          </a:p>
        </p:txBody>
      </p:sp>
    </p:spTree>
    <p:extLst>
      <p:ext uri="{BB962C8B-B14F-4D97-AF65-F5344CB8AC3E}">
        <p14:creationId xmlns:p14="http://schemas.microsoft.com/office/powerpoint/2010/main" val="187825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smtClean="0">
                <a:latin typeface="Arial" pitchFamily="34" charset="0"/>
                <a:ea typeface="ＭＳ Ｐゴシック" pitchFamily="34" charset="-128"/>
              </a:rPr>
              <a:t>Click</a:t>
            </a:r>
            <a:r>
              <a:rPr lang="en-AU" altLang="en-US" baseline="0" dirty="0" smtClean="0">
                <a:latin typeface="Arial" pitchFamily="34" charset="0"/>
                <a:ea typeface="ＭＳ Ｐゴシック" pitchFamily="34" charset="-128"/>
              </a:rPr>
              <a:t> on the video to make it play.</a:t>
            </a:r>
          </a:p>
          <a:p>
            <a:pPr eaLnBrk="1" hangingPunct="1">
              <a:spcBef>
                <a:spcPct val="0"/>
              </a:spcBef>
            </a:pPr>
            <a:endParaRPr lang="en-AU" altLang="en-US" baseline="0" dirty="0" smtClean="0">
              <a:latin typeface="Arial" pitchFamily="34" charset="0"/>
              <a:ea typeface="ＭＳ Ｐゴシック" pitchFamily="34" charset="-128"/>
            </a:endParaRPr>
          </a:p>
          <a:p>
            <a:pPr eaLnBrk="1" hangingPunct="1">
              <a:spcBef>
                <a:spcPct val="0"/>
              </a:spcBef>
            </a:pPr>
            <a:r>
              <a:rPr lang="en-AU" altLang="en-US" dirty="0" smtClean="0">
                <a:latin typeface="Arial" pitchFamily="34" charset="0"/>
                <a:ea typeface="ＭＳ Ｐゴシック" pitchFamily="34" charset="-128"/>
              </a:rPr>
              <a:t>Watch the official Super Bowl NO MORE ad (the first-ever Super Bowl commercial addressing domestic violence and sexual assault). The ad aired live during the Super Bowl on February 1, 2015. </a:t>
            </a:r>
          </a:p>
          <a:p>
            <a:endParaRPr lang="en-AU" altLang="en-US" dirty="0" smtClean="0">
              <a:latin typeface="Arial" pitchFamily="34" charset="0"/>
              <a:ea typeface="ＭＳ Ｐゴシック" pitchFamily="34" charset="-128"/>
            </a:endParaRPr>
          </a:p>
          <a:p>
            <a:r>
              <a:rPr lang="en-AU" altLang="en-US" dirty="0" smtClean="0">
                <a:latin typeface="Arial" pitchFamily="34" charset="0"/>
                <a:ea typeface="ＭＳ Ｐゴシック" pitchFamily="34" charset="-128"/>
              </a:rPr>
              <a:t>The 911 call is a re-enactment </a:t>
            </a:r>
            <a:r>
              <a:rPr lang="en-AU" altLang="en-US" dirty="0" smtClean="0">
                <a:latin typeface="Arial" pitchFamily="34" charset="0"/>
                <a:ea typeface="ＭＳ Ｐゴシック" pitchFamily="34" charset="-128"/>
                <a:hlinkClick r:id="rId3"/>
              </a:rPr>
              <a:t>based on this true story</a:t>
            </a:r>
            <a:r>
              <a:rPr lang="en-AU" altLang="en-US" dirty="0" smtClean="0">
                <a:latin typeface="Arial" pitchFamily="34" charset="0"/>
                <a:ea typeface="ＭＳ Ｐゴシック" pitchFamily="34" charset="-128"/>
              </a:rPr>
              <a:t>, and inspired by other women using the tactic of disguising their calls while reaching out for help. </a:t>
            </a:r>
          </a:p>
          <a:p>
            <a:pPr eaLnBrk="1" hangingPunct="1"/>
            <a:endParaRPr lang="en-US" altLang="en-US" dirty="0" smtClean="0">
              <a:latin typeface="Arial"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8</a:t>
            </a:fld>
            <a:endParaRPr lang="en-US" altLang="en-US"/>
          </a:p>
        </p:txBody>
      </p:sp>
    </p:spTree>
    <p:extLst>
      <p:ext uri="{BB962C8B-B14F-4D97-AF65-F5344CB8AC3E}">
        <p14:creationId xmlns:p14="http://schemas.microsoft.com/office/powerpoint/2010/main" val="207602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b="1" kern="1200" dirty="0" smtClean="0">
                <a:solidFill>
                  <a:schemeClr val="tx1"/>
                </a:solidFill>
                <a:effectLst/>
                <a:latin typeface="Arial" pitchFamily="-107" charset="0"/>
                <a:ea typeface="ＭＳ Ｐゴシック" pitchFamily="-107" charset="-128"/>
                <a:cs typeface="ＭＳ Ｐゴシック" pitchFamily="-107" charset="-128"/>
              </a:rPr>
              <a:t>Facilitator Notes:</a:t>
            </a:r>
          </a:p>
          <a:p>
            <a:endParaRPr lang="en-AU" sz="1050" b="1"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050" b="0" u="sng" kern="1200" dirty="0" smtClean="0">
                <a:solidFill>
                  <a:schemeClr val="tx1"/>
                </a:solidFill>
                <a:effectLst/>
                <a:latin typeface="Arial" pitchFamily="-107" charset="0"/>
                <a:ea typeface="ＭＳ Ｐゴシック" pitchFamily="-107" charset="-128"/>
                <a:cs typeface="ＭＳ Ｐゴシック" pitchFamily="-107" charset="-128"/>
              </a:rPr>
              <a:t>Suggested Activity </a:t>
            </a:r>
          </a:p>
          <a:p>
            <a:r>
              <a:rPr lang="en-AU" sz="1050" b="0" kern="1200" dirty="0" smtClean="0">
                <a:solidFill>
                  <a:schemeClr val="tx1"/>
                </a:solidFill>
                <a:effectLst/>
                <a:latin typeface="Arial" pitchFamily="-107" charset="0"/>
                <a:ea typeface="ＭＳ Ｐゴシック" pitchFamily="-107" charset="-128"/>
                <a:cs typeface="ＭＳ Ｐゴシック" pitchFamily="-107" charset="-128"/>
              </a:rPr>
              <a:t>Discuss as a group how</a:t>
            </a:r>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 domestic and family violence might impact upon an employee and the workplace.</a:t>
            </a:r>
          </a:p>
          <a:p>
            <a:endParaRPr lang="en-AU" sz="1050" b="0" kern="1200" baseline="0" dirty="0" smtClean="0">
              <a:solidFill>
                <a:schemeClr val="tx1"/>
              </a:solidFill>
              <a:effectLst/>
              <a:latin typeface="Arial" pitchFamily="-107" charset="0"/>
              <a:ea typeface="ＭＳ Ｐゴシック" pitchFamily="-107" charset="-128"/>
              <a:cs typeface="ＭＳ Ｐゴシック" pitchFamily="-107" charset="-128"/>
            </a:endParaRPr>
          </a:p>
          <a:p>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Workplace impacts include:</a:t>
            </a:r>
          </a:p>
          <a:p>
            <a:pPr marL="171450" indent="-171450">
              <a:buFontTx/>
              <a:buChar char="-"/>
            </a:pPr>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Increased employee absence/leave (increase in sick leave, emergent leave or other forms of leave)</a:t>
            </a:r>
          </a:p>
          <a:p>
            <a:pPr marL="171450" indent="-171450">
              <a:buFontTx/>
              <a:buChar char="-"/>
            </a:pPr>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Coming to work late or staying at work longer hours to avoid going home</a:t>
            </a:r>
          </a:p>
          <a:p>
            <a:pPr marL="171450" indent="-171450">
              <a:buFontTx/>
              <a:buChar char="-"/>
            </a:pPr>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Time off for illness/injury</a:t>
            </a:r>
          </a:p>
          <a:p>
            <a:pPr marL="171450" indent="-171450">
              <a:buFontTx/>
              <a:buChar char="-"/>
            </a:pPr>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Reduced performance at work (decreased concentration, decreased quality and productivity at work)</a:t>
            </a:r>
          </a:p>
          <a:p>
            <a:pPr marL="171450" indent="-171450">
              <a:buFontTx/>
              <a:buChar char="-"/>
            </a:pPr>
            <a:r>
              <a:rPr lang="en-AU" sz="1050" b="0" kern="1200" baseline="0" dirty="0" err="1" smtClean="0">
                <a:solidFill>
                  <a:schemeClr val="tx1"/>
                </a:solidFill>
                <a:effectLst/>
                <a:latin typeface="Arial" pitchFamily="-107" charset="0"/>
                <a:ea typeface="ＭＳ Ｐゴシック" pitchFamily="-107" charset="-128"/>
                <a:cs typeface="ＭＳ Ｐゴシック" pitchFamily="-107" charset="-128"/>
              </a:rPr>
              <a:t>Presenteeisn</a:t>
            </a:r>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 – attending work but not working as effectively as needed</a:t>
            </a:r>
          </a:p>
          <a:p>
            <a:pPr marL="171450" indent="-171450">
              <a:buFontTx/>
              <a:buChar char="-"/>
            </a:pPr>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Disruption to the workplace for the employee, their colleague and others</a:t>
            </a:r>
          </a:p>
          <a:p>
            <a:pPr marL="171450" indent="-171450">
              <a:buFontTx/>
              <a:buChar char="-"/>
            </a:pPr>
            <a:r>
              <a:rPr lang="en-AU" sz="1050" b="0" kern="1200" baseline="0" dirty="0" smtClean="0">
                <a:solidFill>
                  <a:schemeClr val="tx1"/>
                </a:solidFill>
                <a:effectLst/>
                <a:latin typeface="Arial" pitchFamily="-107" charset="0"/>
                <a:ea typeface="ＭＳ Ｐゴシック" pitchFamily="-107" charset="-128"/>
                <a:cs typeface="ＭＳ Ｐゴシック" pitchFamily="-107" charset="-128"/>
              </a:rPr>
              <a:t>Possible loss of job where circumstances aren’t known and the staff member is unaware of the support available to them</a:t>
            </a:r>
          </a:p>
          <a:p>
            <a:pPr marL="0" indent="0">
              <a:buFontTx/>
              <a:buNone/>
            </a:pPr>
            <a:endParaRPr lang="en-AU" sz="1050" b="0" kern="1200" baseline="0" dirty="0" smtClean="0">
              <a:solidFill>
                <a:schemeClr val="tx1"/>
              </a:solidFill>
              <a:effectLst/>
              <a:latin typeface="Arial" pitchFamily="-107" charset="0"/>
              <a:ea typeface="ＭＳ Ｐゴシック" pitchFamily="-107" charset="-128"/>
              <a:cs typeface="ＭＳ Ｐゴシック" pitchFamily="-107" charset="-128"/>
            </a:endParaRPr>
          </a:p>
          <a:p>
            <a:endParaRPr lang="en-AU" sz="1050" b="1" kern="1200" dirty="0" smtClean="0">
              <a:solidFill>
                <a:schemeClr val="tx1"/>
              </a:solidFill>
              <a:effectLst/>
              <a:latin typeface="Arial" pitchFamily="-107" charset="0"/>
              <a:ea typeface="ＭＳ Ｐゴシック" pitchFamily="-107" charset="-128"/>
              <a:cs typeface="ＭＳ Ｐゴシック" pitchFamily="-107" charset="-128"/>
            </a:endParaRPr>
          </a:p>
          <a:p>
            <a:pPr marL="0" indent="0">
              <a:buFont typeface="Arial" panose="020B0604020202020204" pitchFamily="34" charset="0"/>
              <a:buNone/>
            </a:pPr>
            <a:r>
              <a:rPr lang="en-AU" altLang="en-US" sz="1050" i="1" dirty="0" smtClean="0">
                <a:latin typeface="Arial" pitchFamily="34" charset="0"/>
                <a:ea typeface="ＭＳ Ｐゴシック" pitchFamily="34" charset="-128"/>
              </a:rPr>
              <a:t>Reference for slide and notes content:</a:t>
            </a:r>
          </a:p>
          <a:p>
            <a:r>
              <a:rPr lang="en-AU" sz="1050" kern="1200" dirty="0" smtClean="0">
                <a:solidFill>
                  <a:schemeClr val="tx1"/>
                </a:solidFill>
                <a:effectLst/>
                <a:latin typeface="Arial" pitchFamily="-107" charset="0"/>
                <a:ea typeface="ＭＳ Ｐゴシック" pitchFamily="-107" charset="-128"/>
                <a:cs typeface="ＭＳ Ｐゴシック" pitchFamily="-107" charset="-128"/>
              </a:rPr>
              <a:t>Content for slide</a:t>
            </a:r>
            <a:r>
              <a:rPr lang="en-AU" sz="1050" kern="1200" baseline="0" dirty="0" smtClean="0">
                <a:solidFill>
                  <a:schemeClr val="tx1"/>
                </a:solidFill>
                <a:effectLst/>
                <a:latin typeface="Arial" pitchFamily="-107" charset="0"/>
                <a:ea typeface="ＭＳ Ｐゴシック" pitchFamily="-107" charset="-128"/>
                <a:cs typeface="ＭＳ Ｐゴシック" pitchFamily="-107" charset="-128"/>
              </a:rPr>
              <a:t> and notes taken from CEO Challenges’ Recognise Respond Refer’ online modules</a:t>
            </a:r>
          </a:p>
          <a:p>
            <a:pPr lvl="1">
              <a:spcBef>
                <a:spcPts val="600"/>
              </a:spcBef>
              <a:buFont typeface="Arial" pitchFamily="34" charset="0"/>
              <a:buNone/>
            </a:pPr>
            <a:endParaRPr lang="en-AU" altLang="en-US" sz="1050" dirty="0" smtClean="0"/>
          </a:p>
          <a:p>
            <a:pPr marL="0" indent="0">
              <a:buFont typeface="Arial" panose="020B0604020202020204" pitchFamily="34" charset="0"/>
              <a:buNone/>
            </a:pPr>
            <a:r>
              <a:rPr lang="en-AU" altLang="en-US" sz="1050" i="1" dirty="0" smtClean="0">
                <a:latin typeface="Arial" pitchFamily="34" charset="0"/>
                <a:ea typeface="ＭＳ Ｐゴシック" pitchFamily="34" charset="-128"/>
              </a:rPr>
              <a:t>Reference for slide and notes content:</a:t>
            </a:r>
          </a:p>
          <a:p>
            <a:r>
              <a:rPr lang="en-AU" sz="1050" kern="1200" dirty="0" smtClean="0">
                <a:solidFill>
                  <a:schemeClr val="tx1"/>
                </a:solidFill>
                <a:effectLst/>
                <a:latin typeface="Arial" pitchFamily="-107" charset="0"/>
                <a:ea typeface="ＭＳ Ｐゴシック" pitchFamily="-107" charset="-128"/>
                <a:cs typeface="ＭＳ Ｐゴシック" pitchFamily="-107" charset="-128"/>
              </a:rPr>
              <a:t>Content for slide</a:t>
            </a:r>
            <a:r>
              <a:rPr lang="en-AU" sz="1050" kern="1200" baseline="0" dirty="0" smtClean="0">
                <a:solidFill>
                  <a:schemeClr val="tx1"/>
                </a:solidFill>
                <a:effectLst/>
                <a:latin typeface="Arial" pitchFamily="-107" charset="0"/>
                <a:ea typeface="ＭＳ Ｐゴシック" pitchFamily="-107" charset="-128"/>
                <a:cs typeface="ＭＳ Ｐゴシック" pitchFamily="-107" charset="-128"/>
              </a:rPr>
              <a:t> and notes taken from CEO Challenges’ Recognise Respond Refer’ online modules</a:t>
            </a:r>
          </a:p>
          <a:p>
            <a:r>
              <a:rPr lang="en-AU" sz="1050" kern="1200" baseline="0" dirty="0" smtClean="0">
                <a:solidFill>
                  <a:schemeClr val="tx1"/>
                </a:solidFill>
                <a:effectLst/>
                <a:latin typeface="Arial" pitchFamily="-107" charset="0"/>
                <a:ea typeface="ＭＳ Ｐゴシック" pitchFamily="-107" charset="-128"/>
                <a:cs typeface="ＭＳ Ｐゴシック" pitchFamily="-107" charset="-128"/>
              </a:rPr>
              <a:t>Data about costs of domestic and family violence taken from the </a:t>
            </a:r>
            <a:r>
              <a:rPr lang="en-AU" sz="1050" i="1" kern="1200" baseline="0" dirty="0" smtClean="0">
                <a:solidFill>
                  <a:schemeClr val="tx1"/>
                </a:solidFill>
                <a:effectLst/>
                <a:latin typeface="Arial" pitchFamily="-107" charset="0"/>
                <a:ea typeface="ＭＳ Ｐゴシック" pitchFamily="-107" charset="-128"/>
                <a:cs typeface="ＭＳ Ｐゴシック" pitchFamily="-107" charset="-128"/>
              </a:rPr>
              <a:t>Queensland draft Domestic and Family Violence Prevention Strategy 2015-2025 </a:t>
            </a:r>
          </a:p>
          <a:p>
            <a:endParaRPr lang="en-AU" sz="1050" kern="1200" dirty="0" smtClean="0">
              <a:solidFill>
                <a:schemeClr val="tx1"/>
              </a:solidFill>
              <a:effectLst/>
              <a:latin typeface="Arial" pitchFamily="-107" charset="0"/>
              <a:ea typeface="ＭＳ Ｐゴシック" pitchFamily="-107" charset="-128"/>
              <a:cs typeface="ＭＳ Ｐゴシック" pitchFamily="-107" charset="-128"/>
            </a:endParaRPr>
          </a:p>
          <a:p>
            <a:r>
              <a:rPr lang="en-AU" sz="1050" kern="1200" dirty="0" smtClean="0">
                <a:solidFill>
                  <a:schemeClr val="tx1"/>
                </a:solidFill>
                <a:effectLst/>
                <a:latin typeface="Arial" pitchFamily="-107" charset="0"/>
                <a:ea typeface="ＭＳ Ｐゴシック" pitchFamily="-107" charset="-128"/>
                <a:cs typeface="ＭＳ Ｐゴシック" pitchFamily="-107" charset="-128"/>
              </a:rPr>
              <a:t>Image:</a:t>
            </a:r>
            <a:r>
              <a:rPr lang="en-AU" sz="1050" kern="1200" baseline="0" dirty="0" smtClean="0">
                <a:solidFill>
                  <a:schemeClr val="tx1"/>
                </a:solidFill>
                <a:effectLst/>
                <a:latin typeface="Arial" pitchFamily="-107" charset="0"/>
                <a:ea typeface="ＭＳ Ｐゴシック" pitchFamily="-107" charset="-128"/>
                <a:cs typeface="ＭＳ Ｐゴシック" pitchFamily="-107" charset="-128"/>
              </a:rPr>
              <a:t> </a:t>
            </a:r>
            <a:endParaRPr lang="en-AU" sz="1050" kern="1200" dirty="0" smtClean="0">
              <a:solidFill>
                <a:schemeClr val="tx1"/>
              </a:solidFill>
              <a:effectLst/>
              <a:latin typeface="Arial" pitchFamily="-107" charset="0"/>
              <a:ea typeface="ＭＳ Ｐゴシック" pitchFamily="-107" charset="-128"/>
              <a:cs typeface="ＭＳ Ｐゴシック" pitchFamily="-107" charset="-128"/>
            </a:endParaRPr>
          </a:p>
          <a:p>
            <a:r>
              <a:rPr lang="fr-FR" sz="1050" kern="1200" dirty="0" err="1" smtClean="0">
                <a:solidFill>
                  <a:schemeClr val="tx1"/>
                </a:solidFill>
                <a:effectLst/>
                <a:latin typeface="Arial" pitchFamily="-107" charset="0"/>
                <a:ea typeface="ＭＳ Ｐゴシック" pitchFamily="-107" charset="-128"/>
                <a:cs typeface="ＭＳ Ｐゴシック" pitchFamily="-107" charset="-128"/>
              </a:rPr>
              <a:t>Concha</a:t>
            </a:r>
            <a:r>
              <a:rPr lang="fr-FR" sz="1050" kern="1200" dirty="0" smtClean="0">
                <a:solidFill>
                  <a:schemeClr val="tx1"/>
                </a:solidFill>
                <a:effectLst/>
                <a:latin typeface="Arial" pitchFamily="-107" charset="0"/>
                <a:ea typeface="ＭＳ Ｐゴシック" pitchFamily="-107" charset="-128"/>
                <a:cs typeface="ＭＳ Ｐゴシック" pitchFamily="-107" charset="-128"/>
              </a:rPr>
              <a:t> Garcia Hernandez, </a:t>
            </a:r>
            <a:r>
              <a:rPr lang="fr-FR" sz="1050" i="1" kern="1200" dirty="0" err="1" smtClean="0">
                <a:solidFill>
                  <a:schemeClr val="tx1"/>
                </a:solidFill>
                <a:effectLst/>
                <a:latin typeface="Arial" pitchFamily="-107" charset="0"/>
                <a:ea typeface="ＭＳ Ｐゴシック" pitchFamily="-107" charset="-128"/>
                <a:cs typeface="ＭＳ Ｐゴシック" pitchFamily="-107" charset="-128"/>
              </a:rPr>
              <a:t>Violencia</a:t>
            </a:r>
            <a:r>
              <a:rPr lang="fr-FR" sz="1050" i="1" kern="1200" dirty="0" smtClean="0">
                <a:solidFill>
                  <a:schemeClr val="tx1"/>
                </a:solidFill>
                <a:effectLst/>
                <a:latin typeface="Arial" pitchFamily="-107" charset="0"/>
                <a:ea typeface="ＭＳ Ｐゴシック" pitchFamily="-107" charset="-128"/>
                <a:cs typeface="ＭＳ Ｐゴシック" pitchFamily="-107" charset="-128"/>
              </a:rPr>
              <a:t> de </a:t>
            </a:r>
            <a:r>
              <a:rPr lang="fr-FR" sz="1050" i="1" kern="1200" dirty="0" err="1" smtClean="0">
                <a:solidFill>
                  <a:schemeClr val="tx1"/>
                </a:solidFill>
                <a:effectLst/>
                <a:latin typeface="Arial" pitchFamily="-107" charset="0"/>
                <a:ea typeface="ＭＳ Ｐゴシック" pitchFamily="-107" charset="-128"/>
                <a:cs typeface="ＭＳ Ｐゴシック" pitchFamily="-107" charset="-128"/>
              </a:rPr>
              <a:t>genero</a:t>
            </a:r>
            <a:r>
              <a:rPr lang="fr-FR" sz="1050" kern="1200" dirty="0" smtClean="0">
                <a:solidFill>
                  <a:schemeClr val="tx1"/>
                </a:solidFill>
                <a:effectLst/>
                <a:latin typeface="Arial" pitchFamily="-107" charset="0"/>
                <a:ea typeface="ＭＳ Ｐゴシック" pitchFamily="-107" charset="-128"/>
                <a:cs typeface="ＭＳ Ｐゴシック" pitchFamily="-107" charset="-128"/>
              </a:rPr>
              <a:t>, </a:t>
            </a:r>
            <a:r>
              <a:rPr lang="fr-FR" sz="1050" u="sng" kern="1200" dirty="0" smtClean="0">
                <a:solidFill>
                  <a:schemeClr val="tx1"/>
                </a:solidFill>
                <a:effectLst/>
                <a:latin typeface="Arial" pitchFamily="-107" charset="0"/>
                <a:ea typeface="ＭＳ Ｐゴシック" pitchFamily="-107" charset="-128"/>
                <a:cs typeface="ＭＳ Ｐゴシック" pitchFamily="-107" charset="-128"/>
                <a:hlinkClick r:id="rId3"/>
              </a:rPr>
              <a:t>https://commons.wikimedia.org/wiki/File:20081123120727-violencia-de-genero.jpg</a:t>
            </a:r>
            <a:r>
              <a:rPr lang="fr-FR" sz="1050" kern="1200" dirty="0" smtClean="0">
                <a:solidFill>
                  <a:schemeClr val="tx1"/>
                </a:solidFill>
                <a:effectLst/>
                <a:latin typeface="Arial" pitchFamily="-107" charset="0"/>
                <a:ea typeface="ＭＳ Ｐゴシック" pitchFamily="-107" charset="-128"/>
                <a:cs typeface="ＭＳ Ｐゴシック" pitchFamily="-107" charset="-128"/>
              </a:rPr>
              <a:t> </a:t>
            </a:r>
            <a:endParaRPr lang="en-AU" sz="1050" kern="1200" dirty="0" smtClean="0">
              <a:solidFill>
                <a:schemeClr val="tx1"/>
              </a:solidFill>
              <a:effectLst/>
              <a:latin typeface="Arial" pitchFamily="-107" charset="0"/>
              <a:ea typeface="ＭＳ Ｐゴシック" pitchFamily="-107" charset="-128"/>
              <a:cs typeface="ＭＳ Ｐゴシック" pitchFamily="-107" charset="-128"/>
            </a:endParaRPr>
          </a:p>
          <a:p>
            <a:r>
              <a:rPr lang="fr-FR" sz="1050" kern="1200" dirty="0" smtClean="0">
                <a:solidFill>
                  <a:schemeClr val="tx1"/>
                </a:solidFill>
                <a:effectLst/>
                <a:latin typeface="Arial" pitchFamily="-107" charset="0"/>
                <a:ea typeface="ＭＳ Ｐゴシック" pitchFamily="-107" charset="-128"/>
                <a:cs typeface="ＭＳ Ｐゴシック" pitchFamily="-107" charset="-128"/>
              </a:rPr>
              <a:t>CC-BY-SA</a:t>
            </a:r>
            <a:endParaRPr lang="en-AU" sz="1050" kern="1200" dirty="0" smtClean="0">
              <a:solidFill>
                <a:schemeClr val="tx1"/>
              </a:solidFill>
              <a:effectLst/>
              <a:latin typeface="Arial" pitchFamily="-107" charset="0"/>
              <a:ea typeface="ＭＳ Ｐゴシック" pitchFamily="-107" charset="-128"/>
              <a:cs typeface="ＭＳ Ｐゴシック" pitchFamily="-107" charset="-128"/>
            </a:endParaRPr>
          </a:p>
          <a:p>
            <a:pPr eaLnBrk="1" hangingPunct="1"/>
            <a:endParaRPr lang="en-US" altLang="en-US" dirty="0" smtClean="0">
              <a:latin typeface="Arial" pitchFamily="34" charset="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11D29AC9-2806-4FF4-B754-857B83756169}" type="slidenum">
              <a:rPr lang="en-US" altLang="en-US" smtClean="0"/>
              <a:pPr/>
              <a:t>9</a:t>
            </a:fld>
            <a:endParaRPr lang="en-US" altLang="en-US"/>
          </a:p>
        </p:txBody>
      </p:sp>
    </p:spTree>
    <p:extLst>
      <p:ext uri="{BB962C8B-B14F-4D97-AF65-F5344CB8AC3E}">
        <p14:creationId xmlns:p14="http://schemas.microsoft.com/office/powerpoint/2010/main" val="241703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7" descr="Not Now Not Ever PPT title scree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685800" y="2286000"/>
            <a:ext cx="7772400" cy="1143000"/>
          </a:xfrm>
        </p:spPr>
        <p:txBody>
          <a:bodyPr/>
          <a:lstStyle>
            <a:lvl1pPr algn="ctr">
              <a:defRPr sz="3600">
                <a:solidFill>
                  <a:srgbClr val="FFFFFF"/>
                </a:solidFill>
              </a:defRPr>
            </a:lvl1pPr>
          </a:lstStyle>
          <a:p>
            <a:r>
              <a:rPr lang="en-US"/>
              <a:t>Click to edit Master title style</a:t>
            </a:r>
          </a:p>
        </p:txBody>
      </p:sp>
      <p:sp>
        <p:nvSpPr>
          <p:cNvPr id="10" name="Rectangle 3"/>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FFFFF"/>
                </a:solidFill>
              </a:defRPr>
            </a:lvl1pPr>
          </a:lstStyle>
          <a:p>
            <a:r>
              <a:rPr lang="en-US" dirty="0"/>
              <a:t>Click to edit Master subtitle style</a:t>
            </a:r>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C9304FBE-9721-4A24-8C77-C4A5DF1C7B33}" type="slidenum">
              <a:rPr lang="en-US" altLang="en-US"/>
              <a:pPr/>
              <a:t>‹#›</a:t>
            </a:fld>
            <a:endParaRPr lang="en-US" altLang="en-US"/>
          </a:p>
        </p:txBody>
      </p:sp>
    </p:spTree>
    <p:extLst>
      <p:ext uri="{BB962C8B-B14F-4D97-AF65-F5344CB8AC3E}">
        <p14:creationId xmlns:p14="http://schemas.microsoft.com/office/powerpoint/2010/main" val="351625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40243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292335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695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49686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2"/>
          <p:cNvSpPr>
            <a:spLocks noGrp="1"/>
          </p:cNvSpPr>
          <p:nvPr>
            <p:ph type="dt" sz="half" idx="10"/>
          </p:nvPr>
        </p:nvSpPr>
        <p:spPr>
          <a:xfrm>
            <a:off x="533400" y="6400800"/>
            <a:ext cx="2057400" cy="457200"/>
          </a:xfrm>
        </p:spPr>
        <p:txBody>
          <a:bodyPr/>
          <a:lstStyle>
            <a:lvl1pPr>
              <a:defRPr/>
            </a:lvl1pPr>
          </a:lstStyle>
          <a:p>
            <a:endParaRPr lang="en-US" altLang="en-US"/>
          </a:p>
        </p:txBody>
      </p:sp>
      <p:sp>
        <p:nvSpPr>
          <p:cNvPr id="5" name="Footer Placeholder 3"/>
          <p:cNvSpPr>
            <a:spLocks noGrp="1"/>
          </p:cNvSpPr>
          <p:nvPr>
            <p:ph type="ftr" sz="quarter" idx="11"/>
          </p:nvPr>
        </p:nvSpPr>
        <p:spPr>
          <a:xfrm>
            <a:off x="2895600" y="6400800"/>
            <a:ext cx="3048000" cy="457200"/>
          </a:xfrm>
        </p:spPr>
        <p:txBody>
          <a:bodyPr/>
          <a:lstStyle>
            <a:lvl1pPr>
              <a:defRPr/>
            </a:lvl1pPr>
          </a:lstStyle>
          <a:p>
            <a:endParaRPr lang="en-US" altLang="en-US"/>
          </a:p>
        </p:txBody>
      </p:sp>
      <p:sp>
        <p:nvSpPr>
          <p:cNvPr id="6" name="Slide Number Placeholder 4"/>
          <p:cNvSpPr>
            <a:spLocks noGrp="1"/>
          </p:cNvSpPr>
          <p:nvPr>
            <p:ph type="sldNum" sz="quarter" idx="12"/>
          </p:nvPr>
        </p:nvSpPr>
        <p:spPr>
          <a:xfrm>
            <a:off x="6553200" y="6400800"/>
            <a:ext cx="2133600" cy="457200"/>
          </a:xfrm>
        </p:spPr>
        <p:txBody>
          <a:bodyPr/>
          <a:lstStyle>
            <a:lvl1pPr>
              <a:defRPr/>
            </a:lvl1pPr>
          </a:lstStyle>
          <a:p>
            <a:fld id="{DE93E0DC-134A-4101-9307-6E2168C15D13}" type="slidenum">
              <a:rPr lang="en-US" altLang="en-US"/>
              <a:pPr/>
              <a:t>‹#›</a:t>
            </a:fld>
            <a:endParaRPr lang="en-US" altLang="en-US"/>
          </a:p>
        </p:txBody>
      </p:sp>
    </p:spTree>
    <p:extLst>
      <p:ext uri="{BB962C8B-B14F-4D97-AF65-F5344CB8AC3E}">
        <p14:creationId xmlns:p14="http://schemas.microsoft.com/office/powerpoint/2010/main" val="25996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24384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24384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2"/>
          <p:cNvSpPr>
            <a:spLocks noGrp="1"/>
          </p:cNvSpPr>
          <p:nvPr>
            <p:ph type="dt" sz="half" idx="10"/>
          </p:nvPr>
        </p:nvSpPr>
        <p:spPr>
          <a:xfrm>
            <a:off x="533400" y="6400800"/>
            <a:ext cx="2057400" cy="457200"/>
          </a:xfrm>
        </p:spPr>
        <p:txBody>
          <a:bodyPr/>
          <a:lstStyle>
            <a:lvl1pPr>
              <a:defRPr/>
            </a:lvl1pPr>
          </a:lstStyle>
          <a:p>
            <a:endParaRPr lang="en-US" altLang="en-US"/>
          </a:p>
        </p:txBody>
      </p:sp>
      <p:sp>
        <p:nvSpPr>
          <p:cNvPr id="6" name="Footer Placeholder 3"/>
          <p:cNvSpPr>
            <a:spLocks noGrp="1"/>
          </p:cNvSpPr>
          <p:nvPr>
            <p:ph type="ftr" sz="quarter" idx="11"/>
          </p:nvPr>
        </p:nvSpPr>
        <p:spPr>
          <a:xfrm>
            <a:off x="2895600" y="6400800"/>
            <a:ext cx="3048000" cy="457200"/>
          </a:xfrm>
        </p:spPr>
        <p:txBody>
          <a:bodyPr/>
          <a:lstStyle>
            <a:lvl1pPr>
              <a:defRPr/>
            </a:lvl1pPr>
          </a:lstStyle>
          <a:p>
            <a:endParaRPr lang="en-US" altLang="en-US"/>
          </a:p>
        </p:txBody>
      </p:sp>
      <p:sp>
        <p:nvSpPr>
          <p:cNvPr id="7" name="Slide Number Placeholder 4"/>
          <p:cNvSpPr>
            <a:spLocks noGrp="1"/>
          </p:cNvSpPr>
          <p:nvPr>
            <p:ph type="sldNum" sz="quarter" idx="12"/>
          </p:nvPr>
        </p:nvSpPr>
        <p:spPr>
          <a:xfrm>
            <a:off x="6553200" y="6400800"/>
            <a:ext cx="2133600" cy="457200"/>
          </a:xfrm>
        </p:spPr>
        <p:txBody>
          <a:bodyPr/>
          <a:lstStyle>
            <a:lvl1pPr>
              <a:defRPr/>
            </a:lvl1pPr>
          </a:lstStyle>
          <a:p>
            <a:fld id="{4BDABFD5-F1B2-4FF3-B3FC-D20E7081D151}" type="slidenum">
              <a:rPr lang="en-US" altLang="en-US"/>
              <a:pPr/>
              <a:t>‹#›</a:t>
            </a:fld>
            <a:endParaRPr lang="en-US" altLang="en-US"/>
          </a:p>
        </p:txBody>
      </p:sp>
    </p:spTree>
    <p:extLst>
      <p:ext uri="{BB962C8B-B14F-4D97-AF65-F5344CB8AC3E}">
        <p14:creationId xmlns:p14="http://schemas.microsoft.com/office/powerpoint/2010/main" val="381070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533400" y="6400800"/>
            <a:ext cx="20574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2895600" y="6400800"/>
            <a:ext cx="30480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400800"/>
            <a:ext cx="2133600" cy="457200"/>
          </a:xfrm>
        </p:spPr>
        <p:txBody>
          <a:bodyPr/>
          <a:lstStyle>
            <a:lvl1pPr>
              <a:defRPr/>
            </a:lvl1pPr>
          </a:lstStyle>
          <a:p>
            <a:fld id="{E2DB1608-8A7B-4484-A924-5DA5456E98D6}" type="slidenum">
              <a:rPr lang="en-US" altLang="en-US"/>
              <a:pPr/>
              <a:t>‹#›</a:t>
            </a:fld>
            <a:endParaRPr lang="en-US" altLang="en-US"/>
          </a:p>
        </p:txBody>
      </p:sp>
    </p:spTree>
    <p:extLst>
      <p:ext uri="{BB962C8B-B14F-4D97-AF65-F5344CB8AC3E}">
        <p14:creationId xmlns:p14="http://schemas.microsoft.com/office/powerpoint/2010/main" val="304964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txBox="1">
            <a:spLocks/>
          </p:cNvSpPr>
          <p:nvPr userDrawn="1"/>
        </p:nvSpPr>
        <p:spPr bwMode="auto">
          <a:xfrm>
            <a:off x="2895600" y="6400800"/>
            <a:ext cx="3048000" cy="457200"/>
          </a:xfrm>
          <a:prstGeom prst="rect">
            <a:avLst/>
          </a:prstGeom>
          <a:noFill/>
          <a:ln w="9525">
            <a:noFill/>
            <a:miter lim="800000"/>
            <a:headEnd/>
            <a:tailEnd/>
          </a:ln>
          <a:effec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fld id="{31D24CDB-3440-41B8-B63E-C5FD956649D6}" type="slidenum">
              <a:rPr lang="en-US" altLang="en-US" sz="1400">
                <a:ea typeface="Osaka" pitchFamily="1" charset="-128"/>
              </a:rPr>
              <a:pPr algn="ctr"/>
              <a:t>‹#›</a:t>
            </a:fld>
            <a:endParaRPr lang="en-US" altLang="en-US" sz="1400">
              <a:ea typeface="Osaka" pitchFamily="1" charset="-128"/>
            </a:endParaRPr>
          </a:p>
        </p:txBody>
      </p:sp>
    </p:spTree>
    <p:extLst>
      <p:ext uri="{BB962C8B-B14F-4D97-AF65-F5344CB8AC3E}">
        <p14:creationId xmlns:p14="http://schemas.microsoft.com/office/powerpoint/2010/main" val="152836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0EEA817-C66A-4A67-880E-30717A35F6D2}" type="datetimeFigureOut">
              <a:rPr lang="en-US" altLang="en-US"/>
              <a:pPr/>
              <a:t>15/12/17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588D4E8-7FE1-4474-8E56-1D73F56165C5}" type="slidenum">
              <a:rPr lang="en-US" altLang="en-US"/>
              <a:pPr/>
              <a:t>‹#›</a:t>
            </a:fld>
            <a:endParaRPr lang="en-US" altLang="en-US"/>
          </a:p>
        </p:txBody>
      </p:sp>
    </p:spTree>
    <p:extLst>
      <p:ext uri="{BB962C8B-B14F-4D97-AF65-F5344CB8AC3E}">
        <p14:creationId xmlns:p14="http://schemas.microsoft.com/office/powerpoint/2010/main" val="398568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06910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extLst>
      <p:ext uri="{BB962C8B-B14F-4D97-AF65-F5344CB8AC3E}">
        <p14:creationId xmlns:p14="http://schemas.microsoft.com/office/powerpoint/2010/main" val="206099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126406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theme" Target="../theme/theme2.xml"/><Relationship Id="rId10"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Not Now Not Ever PPT-2.jpg"/>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447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24384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Osaka" pitchFamily="1" charset="-128"/>
              </a:defRPr>
            </a:lvl1pPr>
          </a:lstStyle>
          <a:p>
            <a:endParaRPr lang="en-US" altLang="en-US"/>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Osaka" pitchFamily="1" charset="-128"/>
              </a:defRPr>
            </a:lvl1pPr>
          </a:lstStyle>
          <a:p>
            <a:endParaRPr lang="en-US" altLang="en-US"/>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pitchFamily="1" charset="-128"/>
              </a:defRPr>
            </a:lvl1pPr>
          </a:lstStyle>
          <a:p>
            <a:fld id="{90D7BE38-A3FA-4413-86C6-4C7F4339419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 descr="Not Now Not Ever PPT-2.jp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457200" y="274638"/>
            <a:ext cx="6202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717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3972" r:id="rId1"/>
    <p:sldLayoutId id="2147483960" r:id="rId2"/>
    <p:sldLayoutId id="2147483961" r:id="rId3"/>
    <p:sldLayoutId id="2147483962" r:id="rId4"/>
    <p:sldLayoutId id="2147483963" r:id="rId5"/>
    <p:sldLayoutId id="2147483964" r:id="rId6"/>
    <p:sldLayoutId id="2147483965" r:id="rId7"/>
    <p:sldLayoutId id="2147483966" r:id="rId8"/>
  </p:sldLayoutIdLst>
  <p:txStyles>
    <p:titleStyle>
      <a:lvl1pPr algn="l" defTabSz="457200" rtl="0" eaLnBrk="0" fontAlgn="base" hangingPunct="0">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CAcQjRxqFQoTCPLb7f2CmsgCFWStpgodKh8Fyw&amp;url=https://www.linkedin.com/company/australia's-ceo-challenge&amp;psig=AFQjCNEuX8fKVpj6xXFVHoFS88Oa2quJUg&amp;ust=1443539796422181" TargetMode="External"/><Relationship Id="rId4" Type="http://schemas.openxmlformats.org/officeDocument/2006/relationships/image" Target="../media/image11.png"/><Relationship Id="rId5" Type="http://schemas.openxmlformats.org/officeDocument/2006/relationships/hyperlink" Target="http://www.google.com.au/url?sa=i&amp;rct=j&amp;q=&amp;esrc=s&amp;source=images&amp;cd=&amp;cad=rja&amp;uact=8&amp;ved=0CAcQjRxqFQoTCPLb7f2CmsgCFWStpgodKh8Fyw&amp;url=http://113.192.21.100/~bloghrpartnersco/blog/8-reasons-employers-address-domestic-violence/&amp;psig=AFQjCNEuX8fKVpj6xXFVHoFS88Oa2quJUg&amp;ust=1443539796422181" TargetMode="External"/><Relationship Id="rId6"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CAcQjRxqFQoTCLCsiPmMmsgCFaddpgodwnAFsA&amp;url=http://www.dvconnect.org/about-us/about-dvconnect-2/&amp;psig=AFQjCNFaaXQ0SGeVqLX6dMBVBxBTi4rSFw&amp;ust=1443542453478791" TargetMode="External"/><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CAcQjRxqFQoTCOqQwunn38cCFUQmpgodsHEObA&amp;url=http://www.communities.qld.gov.au/gateway/end-domestic-and-family-violence&amp;bvm=bv.102022582,d.dGY&amp;psig=AFQjCNG9TMQC2v0MPJt7bshwd58I6cf6ZQ&amp;ust=1441539620527335" TargetMode="External"/><Relationship Id="rId4" Type="http://schemas.openxmlformats.org/officeDocument/2006/relationships/image" Target="../media/image6.jpeg"/><Relationship Id="rId5" Type="http://schemas.openxmlformats.org/officeDocument/2006/relationships/hyperlink" Target="http://www.google.com.au/url?sa=i&amp;rct=j&amp;q=&amp;esrc=s&amp;source=images&amp;cd=&amp;cad=rja&amp;uact=8&amp;ved=0CAcQjRxqFQoTCKGH85zo38cCFQEppgodq9MJ1g&amp;url=http://www.communities.qld.gov.au/gateway/end-domestic-and-family-violence&amp;psig=AFQjCNE9Dgei1lT2hZrZrssYEjDrCI4h7w&amp;ust=1441539756891883" TargetMode="External"/><Relationship Id="rId6" Type="http://schemas.openxmlformats.org/officeDocument/2006/relationships/image" Target="../media/image7.jpeg"/><Relationship Id="rId7" Type="http://schemas.openxmlformats.org/officeDocument/2006/relationships/hyperlink" Target="http://www.google.com.au/url?sa=i&amp;rct=j&amp;q=&amp;esrc=s&amp;source=images&amp;cd=&amp;cad=rja&amp;uact=8&amp;ved=0CAcQjRxqFQoTCN2duZr_mcgCFYUWpgodYXYH2Q&amp;url=http://www.thepremier.qld.gov.au/&amp;psig=AFQjCNF_NpT8iqb_mfuqH8T-lRJoCM6CjA&amp;ust=1443538790879938" TargetMode="External"/><Relationship Id="rId8"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png"/><Relationship Id="rId1" Type="http://schemas.openxmlformats.org/officeDocument/2006/relationships/video" Target="https://www.youtube.com/embed/rTJT3fVv1vU" TargetMode="Externa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ctrTitle"/>
          </p:nvPr>
        </p:nvSpPr>
        <p:spPr>
          <a:xfrm>
            <a:off x="1331640" y="980728"/>
            <a:ext cx="5904656" cy="1143000"/>
          </a:xfrm>
        </p:spPr>
        <p:txBody>
          <a:bodyPr/>
          <a:lstStyle/>
          <a:p>
            <a:r>
              <a:rPr lang="en-US" altLang="en-US" sz="4400" dirty="0">
                <a:solidFill>
                  <a:schemeClr val="tx1"/>
                </a:solidFill>
              </a:rPr>
              <a:t>Not Now, Not Ever</a:t>
            </a:r>
            <a:endParaRPr lang="en-US" altLang="en-US" sz="4400" dirty="0" smtClean="0">
              <a:solidFill>
                <a:schemeClr val="tx1"/>
              </a:solidFill>
            </a:endParaRPr>
          </a:p>
        </p:txBody>
      </p:sp>
      <p:sp>
        <p:nvSpPr>
          <p:cNvPr id="10242" name="Subtitle 4"/>
          <p:cNvSpPr>
            <a:spLocks noGrp="1"/>
          </p:cNvSpPr>
          <p:nvPr>
            <p:ph type="subTitle" idx="1"/>
          </p:nvPr>
        </p:nvSpPr>
        <p:spPr>
          <a:xfrm>
            <a:off x="1547664" y="1869976"/>
            <a:ext cx="5991200" cy="982960"/>
          </a:xfrm>
        </p:spPr>
        <p:txBody>
          <a:bodyPr/>
          <a:lstStyle/>
          <a:p>
            <a:r>
              <a:rPr lang="en-US" altLang="en-US" b="1" dirty="0">
                <a:solidFill>
                  <a:schemeClr val="tx1"/>
                </a:solidFill>
              </a:rPr>
              <a:t>Domestic and Family Violence Awareness</a:t>
            </a:r>
          </a:p>
          <a:p>
            <a:endParaRPr lang="en-US" altLang="en-US" dirty="0" smtClean="0">
              <a:solidFill>
                <a:srgbClr val="FFC000"/>
              </a:solidFill>
            </a:endParaRPr>
          </a:p>
        </p:txBody>
      </p:sp>
      <p:pic>
        <p:nvPicPr>
          <p:cNvPr id="4" name="Picture 3" descr="C:\Users\celoo0\AppData\Local\Microsoft\Windows\Temporary Internet Files\Content.IE5\QRDLMJQU\23014.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78772" y="2852936"/>
            <a:ext cx="3168352" cy="2736304"/>
          </a:xfrm>
          <a:prstGeom prst="rect">
            <a:avLst/>
          </a:prstGeom>
          <a:noFill/>
          <a:ln w="28575">
            <a:solidFill>
              <a:schemeClr val="accent5">
                <a:lumMod val="50000"/>
              </a:schemeClr>
            </a:solidFill>
          </a:ln>
        </p:spPr>
      </p:pic>
      <p:sp>
        <p:nvSpPr>
          <p:cNvPr id="5" name="TextBox 3"/>
          <p:cNvSpPr txBox="1">
            <a:spLocks noChangeArrowheads="1"/>
          </p:cNvSpPr>
          <p:nvPr/>
        </p:nvSpPr>
        <p:spPr bwMode="auto">
          <a:xfrm>
            <a:off x="3779912" y="6093296"/>
            <a:ext cx="2033736"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AU" altLang="en-US" sz="700" dirty="0"/>
              <a:t>© </a:t>
            </a:r>
            <a:r>
              <a:rPr lang="en-AU" altLang="en-US" sz="700" dirty="0" err="1"/>
              <a:t>PhotoAlto</a:t>
            </a:r>
            <a:r>
              <a:rPr lang="en-AU" altLang="en-US" sz="700" dirty="0"/>
              <a:t>. Photographer: Michael Bussy</a:t>
            </a:r>
            <a:r>
              <a:rPr lang="en-AU" altLang="en-US" sz="700" baseline="30000" dirty="0"/>
              <a:t>3</a:t>
            </a:r>
            <a:r>
              <a:rPr lang="en-AU" altLang="en-US" sz="700" dirty="0"/>
              <a:t>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22250" y="366490"/>
            <a:ext cx="6294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dirty="0"/>
              <a:t>What is </a:t>
            </a:r>
            <a:r>
              <a:rPr lang="en-AU" altLang="en-US" dirty="0">
                <a:solidFill>
                  <a:srgbClr val="FF0000"/>
                </a:solidFill>
              </a:rPr>
              <a:t>DET</a:t>
            </a:r>
            <a:r>
              <a:rPr lang="en-AU" altLang="en-US" dirty="0"/>
              <a:t> doing to support staff experiencing domestic and family violence?</a:t>
            </a:r>
          </a:p>
        </p:txBody>
      </p:sp>
      <p:pic>
        <p:nvPicPr>
          <p:cNvPr id="5" name="Picture 2" descr="https://media.licdn.com/media/p/8/000/279/3db/1be0e55.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15010" y="4358034"/>
            <a:ext cx="43894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blog.hrpartners.com.au/wp-content/uploads/2014/03/ceo-challenge-pic-2.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7885" y="4469159"/>
            <a:ext cx="31908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7175" y="1196752"/>
            <a:ext cx="8419281" cy="3139321"/>
          </a:xfrm>
          <a:prstGeom prst="rect">
            <a:avLst/>
          </a:prstGeom>
        </p:spPr>
        <p:txBody>
          <a:bodyPr wrap="square">
            <a:spAutoFit/>
          </a:bodyPr>
          <a:lstStyle/>
          <a:p>
            <a:pPr marL="285750" indent="-285750">
              <a:buClr>
                <a:schemeClr val="accent2"/>
              </a:buClr>
              <a:buFont typeface="Arial" panose="020B0604020202020204" pitchFamily="34" charset="0"/>
              <a:buChar char="•"/>
              <a:defRPr/>
            </a:pPr>
            <a:r>
              <a:rPr lang="en-AU" sz="1800" dirty="0">
                <a:solidFill>
                  <a:srgbClr val="FF0000"/>
                </a:solidFill>
              </a:rPr>
              <a:t>DET</a:t>
            </a:r>
            <a:r>
              <a:rPr lang="en-AU" sz="1800" dirty="0"/>
              <a:t> has signed up with Australia's CEO </a:t>
            </a:r>
            <a:r>
              <a:rPr lang="en-AU" sz="1800" dirty="0" smtClean="0"/>
              <a:t>Challenge </a:t>
            </a:r>
            <a:r>
              <a:rPr lang="en-AU" sz="1800" dirty="0"/>
              <a:t>for a two year Workplace Domestic </a:t>
            </a:r>
            <a:r>
              <a:rPr lang="en-AU" sz="1800" dirty="0" smtClean="0"/>
              <a:t>/ </a:t>
            </a:r>
            <a:r>
              <a:rPr lang="en-AU" sz="1800" dirty="0"/>
              <a:t>Family Violence Prevention Program. </a:t>
            </a:r>
            <a:endParaRPr lang="en-AU" sz="1800" dirty="0" smtClean="0"/>
          </a:p>
          <a:p>
            <a:pPr marL="285750" indent="-285750">
              <a:buClr>
                <a:schemeClr val="accent2"/>
              </a:buClr>
              <a:buFont typeface="Arial" panose="020B0604020202020204" pitchFamily="34" charset="0"/>
              <a:buChar char="•"/>
              <a:defRPr/>
            </a:pPr>
            <a:r>
              <a:rPr lang="en-AU" sz="1800" dirty="0" smtClean="0">
                <a:solidFill>
                  <a:srgbClr val="FF0000"/>
                </a:solidFill>
              </a:rPr>
              <a:t>DET</a:t>
            </a:r>
            <a:r>
              <a:rPr lang="en-AU" sz="1800" dirty="0" smtClean="0"/>
              <a:t> has published a declaration for all staff that confirms domestic and family violence is: </a:t>
            </a:r>
          </a:p>
          <a:p>
            <a:pPr marL="742950" lvl="1" indent="-285750">
              <a:buClr>
                <a:schemeClr val="accent2"/>
              </a:buClr>
              <a:buFont typeface="Arial" panose="020B0604020202020204" pitchFamily="34" charset="0"/>
              <a:buChar char="•"/>
              <a:defRPr/>
            </a:pPr>
            <a:r>
              <a:rPr lang="en-AU" sz="1800" dirty="0" smtClean="0"/>
              <a:t>Never acceptable</a:t>
            </a:r>
          </a:p>
          <a:p>
            <a:pPr marL="742950" lvl="1" indent="-285750">
              <a:buClr>
                <a:schemeClr val="accent2"/>
              </a:buClr>
              <a:buFont typeface="Arial" panose="020B0604020202020204" pitchFamily="34" charset="0"/>
              <a:buChar char="•"/>
              <a:defRPr/>
            </a:pPr>
            <a:r>
              <a:rPr lang="en-AU" sz="1800" dirty="0" smtClean="0"/>
              <a:t>Everyone has the right to feel safe and supported</a:t>
            </a:r>
          </a:p>
          <a:p>
            <a:pPr marL="742950" lvl="1" indent="-285750">
              <a:buClr>
                <a:schemeClr val="accent2"/>
              </a:buClr>
              <a:buFont typeface="Arial" panose="020B0604020202020204" pitchFamily="34" charset="0"/>
              <a:buChar char="•"/>
              <a:defRPr/>
            </a:pPr>
            <a:r>
              <a:rPr lang="en-AU" sz="1800" dirty="0" smtClean="0"/>
              <a:t>Everyone has a responsibility to act</a:t>
            </a:r>
            <a:endParaRPr lang="en-AU" sz="1800" dirty="0"/>
          </a:p>
          <a:p>
            <a:pPr marL="285750" indent="-285750">
              <a:buClr>
                <a:schemeClr val="accent2"/>
              </a:buClr>
              <a:buFont typeface="Arial" panose="020B0604020202020204" pitchFamily="34" charset="0"/>
              <a:buChar char="•"/>
              <a:defRPr/>
            </a:pPr>
            <a:r>
              <a:rPr lang="en-AU" sz="1800" dirty="0" smtClean="0">
                <a:solidFill>
                  <a:srgbClr val="FF0000"/>
                </a:solidFill>
              </a:rPr>
              <a:t>DET</a:t>
            </a:r>
            <a:r>
              <a:rPr lang="en-AU" sz="1800" dirty="0" smtClean="0"/>
              <a:t> is in the process of finalising a ‘Domestic </a:t>
            </a:r>
            <a:r>
              <a:rPr lang="en-AU" sz="1800" dirty="0"/>
              <a:t>and Family Violence’ </a:t>
            </a:r>
            <a:r>
              <a:rPr lang="en-AU" sz="1800" dirty="0" smtClean="0"/>
              <a:t>policy and a series of fact sheets to supports staff and managers on this issue </a:t>
            </a:r>
          </a:p>
          <a:p>
            <a:pPr marL="285750" indent="-285750">
              <a:buClr>
                <a:schemeClr val="accent2"/>
              </a:buClr>
              <a:buFont typeface="Arial" panose="020B0604020202020204" pitchFamily="34" charset="0"/>
              <a:buChar char="•"/>
              <a:defRPr/>
            </a:pPr>
            <a:r>
              <a:rPr lang="en-AU" sz="1800" dirty="0" smtClean="0"/>
              <a:t>CEO </a:t>
            </a:r>
            <a:r>
              <a:rPr lang="en-AU" sz="1800" dirty="0"/>
              <a:t>Challenge’s online learning modules, ‘Recognise, Respond and </a:t>
            </a:r>
            <a:r>
              <a:rPr lang="en-AU" sz="1800" dirty="0" smtClean="0"/>
              <a:t>Refer will soon be available to all staff.  </a:t>
            </a:r>
            <a:endParaRPr lang="en-AU" sz="1800" dirty="0"/>
          </a:p>
        </p:txBody>
      </p:sp>
    </p:spTree>
    <p:extLst>
      <p:ext uri="{BB962C8B-B14F-4D97-AF65-F5344CB8AC3E}">
        <p14:creationId xmlns:p14="http://schemas.microsoft.com/office/powerpoint/2010/main" val="600693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222250" y="438498"/>
            <a:ext cx="60340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dirty="0"/>
              <a:t>Practical support for </a:t>
            </a:r>
            <a:r>
              <a:rPr lang="en-AU" altLang="en-US" dirty="0" smtClean="0">
                <a:solidFill>
                  <a:srgbClr val="FF0000"/>
                </a:solidFill>
              </a:rPr>
              <a:t>staff </a:t>
            </a:r>
            <a:r>
              <a:rPr lang="en-AU" altLang="en-US" dirty="0"/>
              <a:t>affected by domestic and family </a:t>
            </a:r>
            <a:r>
              <a:rPr lang="en-AU" altLang="en-US" dirty="0" smtClean="0"/>
              <a:t>violence may include</a:t>
            </a:r>
            <a:endParaRPr lang="en-AU" altLang="en-US" dirty="0"/>
          </a:p>
        </p:txBody>
      </p:sp>
      <p:sp>
        <p:nvSpPr>
          <p:cNvPr id="5" name="Text Placeholder 4"/>
          <p:cNvSpPr txBox="1">
            <a:spLocks/>
          </p:cNvSpPr>
          <p:nvPr/>
        </p:nvSpPr>
        <p:spPr>
          <a:xfrm>
            <a:off x="323528" y="1484784"/>
            <a:ext cx="4946650" cy="4610100"/>
          </a:xfrm>
          <a:prstGeom prst="rect">
            <a:avLst/>
          </a:prstGeom>
        </p:spPr>
        <p:txBody>
          <a:bodyPr/>
          <a:lstStyle>
            <a:lvl1pPr marL="285750" indent="-285750">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a:spcBef>
                <a:spcPts val="600"/>
              </a:spcBef>
            </a:pPr>
            <a:r>
              <a:rPr lang="en-AU" altLang="en-US" sz="1800" dirty="0" smtClean="0"/>
              <a:t>Special </a:t>
            </a:r>
            <a:r>
              <a:rPr lang="en-AU" altLang="en-US" sz="1800" dirty="0"/>
              <a:t>leave for emergent domestic and family violence issues</a:t>
            </a:r>
          </a:p>
          <a:p>
            <a:pPr>
              <a:spcBef>
                <a:spcPts val="600"/>
              </a:spcBef>
            </a:pPr>
            <a:r>
              <a:rPr lang="en-AU" altLang="en-US" sz="1800" dirty="0"/>
              <a:t>Workplace safety plans to help increase the safety of the affected staff member and others in the workplace</a:t>
            </a:r>
          </a:p>
          <a:p>
            <a:pPr>
              <a:spcBef>
                <a:spcPts val="600"/>
              </a:spcBef>
            </a:pPr>
            <a:r>
              <a:rPr lang="en-AU" altLang="en-US" sz="1800" dirty="0"/>
              <a:t>Flexible working conditions, if feasible – e.g. different start and finish times, altered work timetable</a:t>
            </a:r>
          </a:p>
          <a:p>
            <a:pPr>
              <a:spcBef>
                <a:spcPts val="600"/>
              </a:spcBef>
            </a:pPr>
            <a:r>
              <a:rPr lang="en-AU" altLang="en-US" sz="1800" dirty="0"/>
              <a:t>Support to return to work, if required</a:t>
            </a:r>
          </a:p>
          <a:p>
            <a:pPr>
              <a:spcBef>
                <a:spcPts val="600"/>
              </a:spcBef>
            </a:pPr>
            <a:r>
              <a:rPr lang="en-AU" altLang="en-US" sz="1800" dirty="0"/>
              <a:t>Temporary or permanent relocation </a:t>
            </a:r>
            <a:r>
              <a:rPr lang="en-AU" altLang="en-US" sz="1800" dirty="0" smtClean="0"/>
              <a:t>where </a:t>
            </a:r>
            <a:r>
              <a:rPr lang="en-AU" altLang="en-US" sz="1800" dirty="0"/>
              <a:t>required</a:t>
            </a:r>
          </a:p>
          <a:p>
            <a:pPr>
              <a:spcBef>
                <a:spcPts val="600"/>
              </a:spcBef>
            </a:pPr>
            <a:r>
              <a:rPr lang="en-AU" altLang="en-US" sz="1800" dirty="0"/>
              <a:t>Access to </a:t>
            </a:r>
            <a:r>
              <a:rPr lang="en-AU" altLang="en-US" sz="1800" dirty="0" smtClean="0"/>
              <a:t>confidential counselling</a:t>
            </a:r>
            <a:endParaRPr lang="en-AU" altLang="en-US"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2141" y="4221088"/>
            <a:ext cx="3373177"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92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22250" y="518766"/>
            <a:ext cx="6034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dirty="0"/>
              <a:t>Support for Managers and Colleagues</a:t>
            </a:r>
          </a:p>
        </p:txBody>
      </p:sp>
      <p:pic>
        <p:nvPicPr>
          <p:cNvPr id="5" name="Picture 6" descr="http://www.dvconnect.org.au/wp-content/themes/responsive/images/dv_foot1_logo.pn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5620" y="2227442"/>
            <a:ext cx="3168352" cy="140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txBox="1">
            <a:spLocks/>
          </p:cNvSpPr>
          <p:nvPr/>
        </p:nvSpPr>
        <p:spPr>
          <a:xfrm>
            <a:off x="3563938" y="1330325"/>
            <a:ext cx="5400675" cy="4610100"/>
          </a:xfrm>
          <a:prstGeom prst="rect">
            <a:avLst/>
          </a:prstGeom>
        </p:spPr>
        <p:txBody>
          <a:bodyPr/>
          <a:lstStyle>
            <a:lvl1pPr marL="285750" indent="-285750">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a:spcBef>
                <a:spcPts val="600"/>
              </a:spcBef>
            </a:pPr>
            <a:r>
              <a:rPr lang="en-AU" altLang="en-US" sz="1600" dirty="0"/>
              <a:t>If you are concerned about a colleague, let them know your concerns privately and encourage them to speak to their Supervisor/Manager</a:t>
            </a:r>
          </a:p>
          <a:p>
            <a:pPr>
              <a:spcBef>
                <a:spcPts val="600"/>
              </a:spcBef>
            </a:pPr>
            <a:r>
              <a:rPr lang="en-AU" altLang="en-US" sz="1600" dirty="0"/>
              <a:t>Encourage the person to contact a specialist domestic and family violence service for confidential information and support</a:t>
            </a:r>
          </a:p>
          <a:p>
            <a:pPr>
              <a:spcBef>
                <a:spcPts val="600"/>
              </a:spcBef>
              <a:buFontTx/>
              <a:buNone/>
            </a:pPr>
            <a:r>
              <a:rPr lang="en-AU" altLang="en-US" sz="1600" dirty="0"/>
              <a:t>DVConnect have a </a:t>
            </a:r>
          </a:p>
          <a:p>
            <a:pPr>
              <a:spcBef>
                <a:spcPts val="600"/>
              </a:spcBef>
            </a:pPr>
            <a:r>
              <a:rPr lang="en-AU" altLang="en-US" sz="1600" dirty="0"/>
              <a:t> 24/7 </a:t>
            </a:r>
            <a:r>
              <a:rPr lang="en-AU" altLang="en-US" sz="1600" dirty="0" smtClean="0"/>
              <a:t>Womensline </a:t>
            </a:r>
            <a:r>
              <a:rPr lang="en-AU" altLang="en-US" sz="1600" dirty="0"/>
              <a:t>(Ph: 1800 811 811)</a:t>
            </a:r>
          </a:p>
          <a:p>
            <a:pPr>
              <a:spcBef>
                <a:spcPts val="600"/>
              </a:spcBef>
            </a:pPr>
            <a:r>
              <a:rPr lang="en-AU" altLang="en-US" sz="1600" dirty="0"/>
              <a:t> Sexual Assault Helpline (Ph: 1800 010 120) </a:t>
            </a:r>
            <a:r>
              <a:rPr lang="en-AU" altLang="en-US" sz="1600" dirty="0" smtClean="0"/>
              <a:t>7.30am-11.30pm</a:t>
            </a:r>
            <a:r>
              <a:rPr lang="en-AU" altLang="en-US" sz="1600" dirty="0"/>
              <a:t>, 7 </a:t>
            </a:r>
            <a:r>
              <a:rPr lang="en-AU" altLang="en-US" sz="1600" dirty="0" smtClean="0"/>
              <a:t>days)</a:t>
            </a:r>
            <a:endParaRPr lang="en-AU" altLang="en-US" sz="1600" dirty="0"/>
          </a:p>
          <a:p>
            <a:pPr>
              <a:spcBef>
                <a:spcPts val="600"/>
              </a:spcBef>
            </a:pPr>
            <a:r>
              <a:rPr lang="en-AU" altLang="en-US" sz="1600" dirty="0"/>
              <a:t>Mensline (Ph: 1800 600 636) 9am-midnight, 7 days</a:t>
            </a:r>
            <a:r>
              <a:rPr lang="en-AU" altLang="en-US" sz="1600" dirty="0" smtClean="0"/>
              <a:t>)</a:t>
            </a:r>
          </a:p>
        </p:txBody>
      </p:sp>
    </p:spTree>
    <p:extLst>
      <p:ext uri="{BB962C8B-B14F-4D97-AF65-F5344CB8AC3E}">
        <p14:creationId xmlns:p14="http://schemas.microsoft.com/office/powerpoint/2010/main" val="157538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bwMode="auto">
          <a:xfrm>
            <a:off x="539553" y="1330325"/>
            <a:ext cx="799288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ts val="600"/>
              </a:spcBef>
              <a:spcAft>
                <a:spcPct val="0"/>
              </a:spcAft>
            </a:pPr>
            <a:endParaRPr lang="en-AU" altLang="en-US" sz="1600" dirty="0" smtClean="0">
              <a:solidFill>
                <a:srgbClr val="000000"/>
              </a:solidFill>
            </a:endParaRPr>
          </a:p>
          <a:p>
            <a:pPr marL="0" indent="0" eaLnBrk="0" fontAlgn="base" hangingPunct="0">
              <a:spcBef>
                <a:spcPts val="600"/>
              </a:spcBef>
              <a:spcAft>
                <a:spcPct val="0"/>
              </a:spcAft>
              <a:buNone/>
            </a:pPr>
            <a:endParaRPr lang="en-AU" altLang="en-US" dirty="0" smtClean="0">
              <a:solidFill>
                <a:srgbClr val="000000"/>
              </a:solidFill>
            </a:endParaRPr>
          </a:p>
          <a:p>
            <a:pPr marL="0" indent="0" eaLnBrk="0" fontAlgn="base" hangingPunct="0">
              <a:spcBef>
                <a:spcPts val="600"/>
              </a:spcBef>
              <a:spcAft>
                <a:spcPct val="0"/>
              </a:spcAft>
              <a:buNone/>
            </a:pPr>
            <a:endParaRPr lang="en-AU" altLang="en-US" dirty="0">
              <a:solidFill>
                <a:srgbClr val="000000"/>
              </a:solidFill>
            </a:endParaRPr>
          </a:p>
          <a:p>
            <a:pPr marL="0" indent="0" eaLnBrk="0" fontAlgn="base" hangingPunct="0">
              <a:spcBef>
                <a:spcPts val="600"/>
              </a:spcBef>
              <a:spcAft>
                <a:spcPct val="0"/>
              </a:spcAft>
              <a:buNone/>
            </a:pPr>
            <a:endParaRPr lang="en-AU" altLang="en-US" dirty="0" smtClean="0">
              <a:solidFill>
                <a:srgbClr val="000000"/>
              </a:solidFill>
            </a:endParaRPr>
          </a:p>
          <a:p>
            <a:pPr marL="0" indent="0" algn="ctr" eaLnBrk="0" fontAlgn="base" hangingPunct="0">
              <a:spcBef>
                <a:spcPts val="600"/>
              </a:spcBef>
              <a:spcAft>
                <a:spcPct val="0"/>
              </a:spcAft>
              <a:buNone/>
            </a:pPr>
            <a:r>
              <a:rPr lang="en-AU" altLang="en-US" b="1" dirty="0" smtClean="0">
                <a:solidFill>
                  <a:srgbClr val="00B0F0"/>
                </a:solidFill>
              </a:rPr>
              <a:t>Questions</a:t>
            </a:r>
            <a:endParaRPr lang="en-AU" altLang="en-US" b="1" dirty="0">
              <a:solidFill>
                <a:srgbClr val="00B0F0"/>
              </a:solidFill>
            </a:endParaRPr>
          </a:p>
        </p:txBody>
      </p:sp>
    </p:spTree>
    <p:extLst>
      <p:ext uri="{BB962C8B-B14F-4D97-AF65-F5344CB8AC3E}">
        <p14:creationId xmlns:p14="http://schemas.microsoft.com/office/powerpoint/2010/main" val="402236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202878" y="488285"/>
            <a:ext cx="64087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2600" dirty="0">
                <a:ea typeface="ＭＳ Ｐゴシック" pitchFamily="34" charset="-128"/>
              </a:rPr>
              <a:t>What is domestic and family violence?</a:t>
            </a:r>
          </a:p>
        </p:txBody>
      </p:sp>
      <p:sp>
        <p:nvSpPr>
          <p:cNvPr id="5" name="Rectangle 2"/>
          <p:cNvSpPr>
            <a:spLocks noChangeArrowheads="1"/>
          </p:cNvSpPr>
          <p:nvPr/>
        </p:nvSpPr>
        <p:spPr bwMode="auto">
          <a:xfrm>
            <a:off x="196850" y="1287463"/>
            <a:ext cx="8640763"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lnSpc>
                <a:spcPct val="150000"/>
              </a:lnSpc>
              <a:spcBef>
                <a:spcPts val="1800"/>
              </a:spcBef>
              <a:spcAft>
                <a:spcPct val="0"/>
              </a:spcAft>
              <a:buNone/>
            </a:pPr>
            <a:r>
              <a:rPr lang="en-AU" altLang="en-US" sz="1800" b="1" dirty="0" smtClean="0">
                <a:solidFill>
                  <a:srgbClr val="00B0F0"/>
                </a:solidFill>
              </a:rPr>
              <a:t>Domestic </a:t>
            </a:r>
            <a:r>
              <a:rPr lang="en-AU" altLang="en-US" sz="1800" b="1" dirty="0">
                <a:solidFill>
                  <a:srgbClr val="00B0F0"/>
                </a:solidFill>
              </a:rPr>
              <a:t>violence </a:t>
            </a:r>
            <a:r>
              <a:rPr lang="en-AU" altLang="en-US" sz="1800" dirty="0" smtClean="0">
                <a:solidFill>
                  <a:srgbClr val="000000"/>
                </a:solidFill>
              </a:rPr>
              <a:t>refers </a:t>
            </a:r>
            <a:r>
              <a:rPr lang="en-AU" altLang="en-US" sz="1800" dirty="0">
                <a:solidFill>
                  <a:srgbClr val="000000"/>
                </a:solidFill>
              </a:rPr>
              <a:t>to interpersonal violence and abuse, which is aimed at controlling a partner through use of power and fear. It can exist within a range of intimate, or previously intimate, personal relationships. </a:t>
            </a:r>
            <a:endParaRPr lang="en-AU" altLang="en-US" sz="1800" dirty="0" smtClean="0">
              <a:solidFill>
                <a:srgbClr val="000000"/>
              </a:solidFill>
            </a:endParaRPr>
          </a:p>
          <a:p>
            <a:pPr eaLnBrk="0" fontAlgn="base" hangingPunct="0">
              <a:lnSpc>
                <a:spcPct val="150000"/>
              </a:lnSpc>
              <a:spcBef>
                <a:spcPts val="1800"/>
              </a:spcBef>
              <a:spcAft>
                <a:spcPct val="0"/>
              </a:spcAft>
              <a:buNone/>
            </a:pPr>
            <a:r>
              <a:rPr lang="en-AU" altLang="en-US" sz="1800" b="1" dirty="0" smtClean="0">
                <a:solidFill>
                  <a:srgbClr val="00B0F0"/>
                </a:solidFill>
              </a:rPr>
              <a:t>Family </a:t>
            </a:r>
            <a:r>
              <a:rPr lang="en-AU" altLang="en-US" sz="1800" b="1" dirty="0">
                <a:solidFill>
                  <a:srgbClr val="00B0F0"/>
                </a:solidFill>
              </a:rPr>
              <a:t>Violence  </a:t>
            </a:r>
            <a:r>
              <a:rPr lang="en-AU" altLang="en-US" sz="1800" dirty="0" smtClean="0">
                <a:solidFill>
                  <a:srgbClr val="000000"/>
                </a:solidFill>
              </a:rPr>
              <a:t>refers </a:t>
            </a:r>
            <a:r>
              <a:rPr lang="en-AU" altLang="en-US" sz="1800" dirty="0">
                <a:solidFill>
                  <a:srgbClr val="000000"/>
                </a:solidFill>
              </a:rPr>
              <a:t>to violence and abuse between other immediate and extended family members and includes abuse between parents and children, elders, siblings and others. </a:t>
            </a:r>
          </a:p>
          <a:p>
            <a:pPr eaLnBrk="0" fontAlgn="base" hangingPunct="0">
              <a:lnSpc>
                <a:spcPct val="150000"/>
              </a:lnSpc>
              <a:spcBef>
                <a:spcPts val="1800"/>
              </a:spcBef>
              <a:spcAft>
                <a:spcPct val="0"/>
              </a:spcAft>
              <a:buNone/>
            </a:pPr>
            <a:r>
              <a:rPr lang="en-AU" altLang="en-US" sz="1800" b="1" dirty="0" smtClean="0">
                <a:solidFill>
                  <a:srgbClr val="00B0F0"/>
                </a:solidFill>
              </a:rPr>
              <a:t>Informal care </a:t>
            </a:r>
            <a:r>
              <a:rPr lang="en-AU" altLang="en-US" sz="1800" b="1" dirty="0">
                <a:solidFill>
                  <a:srgbClr val="00B0F0"/>
                </a:solidFill>
              </a:rPr>
              <a:t>relationships </a:t>
            </a:r>
            <a:r>
              <a:rPr lang="en-AU" altLang="en-US" sz="1800" dirty="0">
                <a:solidFill>
                  <a:srgbClr val="000000"/>
                </a:solidFill>
              </a:rPr>
              <a:t>can also be considered violent or abusive if the carer uses their power to intimidate, control or abuse the person in their care</a:t>
            </a:r>
            <a:r>
              <a:rPr lang="en-AU" altLang="en-US" sz="1800" dirty="0" smtClean="0">
                <a:solidFill>
                  <a:srgbClr val="000000"/>
                </a:solidFill>
              </a:rPr>
              <a:t>.</a:t>
            </a:r>
          </a:p>
          <a:p>
            <a:pPr algn="ctr" eaLnBrk="0" fontAlgn="base" hangingPunct="0">
              <a:spcBef>
                <a:spcPts val="1800"/>
              </a:spcBef>
              <a:spcAft>
                <a:spcPct val="0"/>
              </a:spcAft>
              <a:buNone/>
            </a:pPr>
            <a:r>
              <a:rPr lang="en-AU" altLang="en-US" sz="1800" b="1" dirty="0" smtClean="0">
                <a:solidFill>
                  <a:srgbClr val="00B0F0"/>
                </a:solidFill>
              </a:rPr>
              <a:t>EVERYONE</a:t>
            </a:r>
            <a:r>
              <a:rPr lang="en-AU" altLang="en-US" sz="1800" dirty="0" smtClean="0">
                <a:solidFill>
                  <a:srgbClr val="000000"/>
                </a:solidFill>
              </a:rPr>
              <a:t>, </a:t>
            </a:r>
            <a:r>
              <a:rPr lang="en-AU" altLang="en-US" sz="1800" dirty="0">
                <a:solidFill>
                  <a:srgbClr val="000000"/>
                </a:solidFill>
              </a:rPr>
              <a:t>regardless of their age, socio-economic status, sexuality, gender, culture, race and geographical location can be affected.</a:t>
            </a:r>
          </a:p>
          <a:p>
            <a:pPr eaLnBrk="0" fontAlgn="base" hangingPunct="0">
              <a:spcBef>
                <a:spcPct val="0"/>
              </a:spcBef>
              <a:spcAft>
                <a:spcPct val="0"/>
              </a:spcAft>
              <a:buFontTx/>
              <a:buNone/>
            </a:pPr>
            <a:endParaRPr lang="en-AU" altLang="en-US" sz="1800" dirty="0">
              <a:solidFill>
                <a:srgbClr val="000000"/>
              </a:solidFill>
              <a:ea typeface="ＭＳ Ｐゴシック" pitchFamily="34" charset="-128"/>
            </a:endParaRPr>
          </a:p>
        </p:txBody>
      </p:sp>
    </p:spTree>
    <p:extLst>
      <p:ext uri="{BB962C8B-B14F-4D97-AF65-F5344CB8AC3E}">
        <p14:creationId xmlns:p14="http://schemas.microsoft.com/office/powerpoint/2010/main" val="40183973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251520" y="446757"/>
            <a:ext cx="511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dirty="0"/>
              <a:t>Domestic and family violence facts</a:t>
            </a:r>
          </a:p>
        </p:txBody>
      </p:sp>
      <p:sp>
        <p:nvSpPr>
          <p:cNvPr id="10" name="Text Placeholder 4"/>
          <p:cNvSpPr txBox="1">
            <a:spLocks/>
          </p:cNvSpPr>
          <p:nvPr/>
        </p:nvSpPr>
        <p:spPr>
          <a:xfrm>
            <a:off x="200025" y="1341438"/>
            <a:ext cx="4948238" cy="4967287"/>
          </a:xfrm>
          <a:prstGeom prst="rect">
            <a:avLst/>
          </a:prstGeom>
        </p:spPr>
        <p:txBody>
          <a:bodyPr/>
          <a:lstStyle>
            <a:lvl1pPr marL="285750" indent="-285750">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a:spcBef>
                <a:spcPts val="600"/>
              </a:spcBef>
            </a:pPr>
            <a:r>
              <a:rPr lang="en-AU" altLang="en-US" sz="2000" b="1" dirty="0">
                <a:solidFill>
                  <a:srgbClr val="00B0F0"/>
                </a:solidFill>
              </a:rPr>
              <a:t>1</a:t>
            </a:r>
            <a:r>
              <a:rPr lang="en-AU" altLang="en-US" sz="2000" dirty="0"/>
              <a:t> in </a:t>
            </a:r>
            <a:r>
              <a:rPr lang="en-AU" altLang="en-US" sz="2000" b="1" dirty="0">
                <a:solidFill>
                  <a:srgbClr val="00B0F0"/>
                </a:solidFill>
              </a:rPr>
              <a:t>6</a:t>
            </a:r>
            <a:r>
              <a:rPr lang="en-AU" altLang="en-US" sz="2000" dirty="0"/>
              <a:t> Australian women have experienced physical abuse at the hands of a current or former partner</a:t>
            </a:r>
          </a:p>
          <a:p>
            <a:pPr>
              <a:spcBef>
                <a:spcPts val="600"/>
              </a:spcBef>
            </a:pPr>
            <a:r>
              <a:rPr lang="en-AU" altLang="en-US" sz="2000" b="1" dirty="0">
                <a:solidFill>
                  <a:srgbClr val="00B0F0"/>
                </a:solidFill>
              </a:rPr>
              <a:t>1</a:t>
            </a:r>
            <a:r>
              <a:rPr lang="en-AU" altLang="en-US" sz="2000" dirty="0"/>
              <a:t> in </a:t>
            </a:r>
            <a:r>
              <a:rPr lang="en-AU" altLang="en-US" sz="2000" b="1" dirty="0">
                <a:solidFill>
                  <a:srgbClr val="00B0F0"/>
                </a:solidFill>
              </a:rPr>
              <a:t>4 </a:t>
            </a:r>
            <a:r>
              <a:rPr lang="en-AU" altLang="en-US" sz="2000" dirty="0"/>
              <a:t>Australian women have experienced emotional abuse by a current or former partner  </a:t>
            </a:r>
          </a:p>
          <a:p>
            <a:pPr>
              <a:spcBef>
                <a:spcPts val="600"/>
              </a:spcBef>
            </a:pPr>
            <a:r>
              <a:rPr lang="en-AU" altLang="en-US" sz="2000" b="1" dirty="0" smtClean="0">
                <a:solidFill>
                  <a:srgbClr val="00B0F0"/>
                </a:solidFill>
              </a:rPr>
              <a:t>1</a:t>
            </a:r>
            <a:r>
              <a:rPr lang="en-AU" altLang="en-US" sz="2000" dirty="0" smtClean="0">
                <a:solidFill>
                  <a:srgbClr val="000000"/>
                </a:solidFill>
              </a:rPr>
              <a:t> </a:t>
            </a:r>
            <a:r>
              <a:rPr lang="en-AU" altLang="en-US" sz="2000" dirty="0">
                <a:solidFill>
                  <a:srgbClr val="000000"/>
                </a:solidFill>
              </a:rPr>
              <a:t>in </a:t>
            </a:r>
            <a:r>
              <a:rPr lang="en-AU" altLang="en-US" sz="2000" b="1" dirty="0">
                <a:solidFill>
                  <a:srgbClr val="00B0F0"/>
                </a:solidFill>
              </a:rPr>
              <a:t>19</a:t>
            </a:r>
            <a:r>
              <a:rPr lang="en-AU" altLang="en-US" sz="2000" dirty="0">
                <a:solidFill>
                  <a:srgbClr val="000000"/>
                </a:solidFill>
              </a:rPr>
              <a:t>  Australian men will experience physical or sexual violence from a partner or former partner </a:t>
            </a:r>
            <a:endParaRPr lang="en-AU" altLang="en-US" sz="2000" dirty="0" smtClean="0"/>
          </a:p>
          <a:p>
            <a:pPr>
              <a:spcBef>
                <a:spcPts val="600"/>
              </a:spcBef>
            </a:pPr>
            <a:r>
              <a:rPr lang="en-AU" altLang="en-US" sz="2000" b="1" dirty="0" smtClean="0">
                <a:solidFill>
                  <a:srgbClr val="00B0F0"/>
                </a:solidFill>
              </a:rPr>
              <a:t>66 </a:t>
            </a:r>
            <a:r>
              <a:rPr lang="en-AU" altLang="en-US" sz="2000" b="1" dirty="0">
                <a:solidFill>
                  <a:srgbClr val="00B0F0"/>
                </a:solidFill>
              </a:rPr>
              <a:t>000 </a:t>
            </a:r>
            <a:r>
              <a:rPr lang="en-AU" altLang="en-US" sz="2000" dirty="0"/>
              <a:t>incidents of domestic and family violence were reported to Queensland police in the 2013/14 year</a:t>
            </a:r>
          </a:p>
          <a:p>
            <a:pPr>
              <a:spcBef>
                <a:spcPts val="1800"/>
              </a:spcBef>
              <a:buClr>
                <a:srgbClr val="00B0F0"/>
              </a:buClr>
            </a:pPr>
            <a:r>
              <a:rPr lang="en-AU" altLang="en-US" sz="2000" dirty="0">
                <a:solidFill>
                  <a:srgbClr val="000000"/>
                </a:solidFill>
              </a:rPr>
              <a:t>On average, across Australia, </a:t>
            </a:r>
            <a:r>
              <a:rPr lang="en-AU" altLang="en-US" sz="2000" b="1" dirty="0">
                <a:solidFill>
                  <a:srgbClr val="00B0F0"/>
                </a:solidFill>
              </a:rPr>
              <a:t>1</a:t>
            </a:r>
            <a:r>
              <a:rPr lang="en-AU" altLang="en-US" sz="2000" dirty="0">
                <a:solidFill>
                  <a:srgbClr val="000000"/>
                </a:solidFill>
              </a:rPr>
              <a:t> woman is killed by her partner every week</a:t>
            </a:r>
          </a:p>
          <a:p>
            <a:pPr marL="0" indent="0">
              <a:spcBef>
                <a:spcPts val="600"/>
              </a:spcBef>
              <a:buNone/>
            </a:pPr>
            <a:endParaRPr lang="en-AU" altLang="en-US" sz="1800" dirty="0"/>
          </a:p>
          <a:p>
            <a:endParaRPr lang="en-AU" altLang="en-US" dirty="0"/>
          </a:p>
        </p:txBody>
      </p:sp>
      <p:sp>
        <p:nvSpPr>
          <p:cNvPr id="11" name="TextBox 4"/>
          <p:cNvSpPr txBox="1">
            <a:spLocks noChangeArrowheads="1"/>
          </p:cNvSpPr>
          <p:nvPr/>
        </p:nvSpPr>
        <p:spPr bwMode="auto">
          <a:xfrm rot="-462058">
            <a:off x="5504982" y="5107003"/>
            <a:ext cx="2555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dirty="0">
                <a:solidFill>
                  <a:srgbClr val="FF0000"/>
                </a:solidFill>
              </a:rPr>
              <a:t>Domestic and Family Violence ruins lives</a:t>
            </a:r>
          </a:p>
        </p:txBody>
      </p:sp>
      <p:pic>
        <p:nvPicPr>
          <p:cNvPr id="12" name="Picture 2" descr="\\SCO8834EMS071\sxwil17$\My Pictures\Annual training approved\23031_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24128" y="1484784"/>
            <a:ext cx="2312799" cy="327124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3"/>
          <p:cNvSpPr txBox="1">
            <a:spLocks noChangeArrowheads="1"/>
          </p:cNvSpPr>
          <p:nvPr/>
        </p:nvSpPr>
        <p:spPr bwMode="auto">
          <a:xfrm>
            <a:off x="6034599" y="4838860"/>
            <a:ext cx="20882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AU" altLang="en-US" sz="700"/>
              <a:t>© PhotoAlto. Photographer: Michael Bussy</a:t>
            </a:r>
            <a:r>
              <a:rPr lang="en-AU" altLang="en-US" sz="700" baseline="30000"/>
              <a:t>3</a:t>
            </a:r>
            <a:r>
              <a:rPr lang="en-AU" altLang="en-US" sz="700"/>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bwMode="auto">
          <a:xfrm>
            <a:off x="3563888" y="1634862"/>
            <a:ext cx="494823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ts val="1800"/>
              </a:spcBef>
              <a:spcAft>
                <a:spcPct val="0"/>
              </a:spcAft>
            </a:pPr>
            <a:r>
              <a:rPr lang="en-AU" altLang="en-US" sz="1800" b="1" dirty="0" smtClean="0">
                <a:solidFill>
                  <a:srgbClr val="00B0F0"/>
                </a:solidFill>
              </a:rPr>
              <a:t>61</a:t>
            </a:r>
            <a:r>
              <a:rPr lang="en-AU" altLang="en-US" sz="1800" b="1" dirty="0">
                <a:solidFill>
                  <a:srgbClr val="00B0F0"/>
                </a:solidFill>
              </a:rPr>
              <a:t>% </a:t>
            </a:r>
            <a:r>
              <a:rPr lang="en-AU" altLang="en-US" sz="1800" dirty="0">
                <a:solidFill>
                  <a:srgbClr val="000000"/>
                </a:solidFill>
              </a:rPr>
              <a:t>of people had children in their care when the violence occurred, including </a:t>
            </a:r>
            <a:r>
              <a:rPr lang="en-AU" altLang="en-US" sz="1800" b="1" dirty="0">
                <a:solidFill>
                  <a:srgbClr val="00B0F0"/>
                </a:solidFill>
              </a:rPr>
              <a:t>48%</a:t>
            </a:r>
            <a:r>
              <a:rPr lang="en-AU" altLang="en-US" sz="1800" dirty="0">
                <a:solidFill>
                  <a:srgbClr val="000000"/>
                </a:solidFill>
              </a:rPr>
              <a:t> who stated the children had seen and heard the violence</a:t>
            </a:r>
          </a:p>
          <a:p>
            <a:pPr eaLnBrk="0" fontAlgn="base" hangingPunct="0">
              <a:spcBef>
                <a:spcPts val="1800"/>
              </a:spcBef>
              <a:spcAft>
                <a:spcPct val="0"/>
              </a:spcAft>
              <a:buClr>
                <a:srgbClr val="00B0F0"/>
              </a:buClr>
            </a:pPr>
            <a:r>
              <a:rPr lang="en-AU" altLang="en-US" sz="1800" dirty="0" smtClean="0">
                <a:solidFill>
                  <a:srgbClr val="000000"/>
                </a:solidFill>
              </a:rPr>
              <a:t>Children </a:t>
            </a:r>
            <a:r>
              <a:rPr lang="en-AU" altLang="en-US" sz="1800" dirty="0">
                <a:solidFill>
                  <a:srgbClr val="000000"/>
                </a:solidFill>
              </a:rPr>
              <a:t>are present in </a:t>
            </a:r>
            <a:r>
              <a:rPr lang="en-AU" altLang="en-US" sz="1800" b="1" dirty="0">
                <a:solidFill>
                  <a:srgbClr val="00B0F0"/>
                </a:solidFill>
              </a:rPr>
              <a:t>1</a:t>
            </a:r>
            <a:r>
              <a:rPr lang="en-AU" altLang="en-US" sz="1800" dirty="0">
                <a:solidFill>
                  <a:srgbClr val="000000"/>
                </a:solidFill>
              </a:rPr>
              <a:t> in </a:t>
            </a:r>
            <a:r>
              <a:rPr lang="en-AU" altLang="en-US" sz="1800" b="1" dirty="0">
                <a:solidFill>
                  <a:srgbClr val="00B0F0"/>
                </a:solidFill>
              </a:rPr>
              <a:t>3</a:t>
            </a:r>
            <a:r>
              <a:rPr lang="en-AU" altLang="en-US" sz="1800" dirty="0">
                <a:solidFill>
                  <a:srgbClr val="000000"/>
                </a:solidFill>
              </a:rPr>
              <a:t> domestic and family violence matters reported to police in </a:t>
            </a:r>
            <a:r>
              <a:rPr lang="en-AU" altLang="en-US" sz="1800" dirty="0" smtClean="0">
                <a:solidFill>
                  <a:srgbClr val="000000"/>
                </a:solidFill>
              </a:rPr>
              <a:t>Australia</a:t>
            </a:r>
          </a:p>
          <a:p>
            <a:pPr eaLnBrk="0" fontAlgn="base" hangingPunct="0">
              <a:spcBef>
                <a:spcPts val="1800"/>
              </a:spcBef>
              <a:spcAft>
                <a:spcPct val="0"/>
              </a:spcAft>
              <a:buClr>
                <a:srgbClr val="00B0F0"/>
              </a:buClr>
            </a:pPr>
            <a:r>
              <a:rPr lang="en-AU" altLang="en-US" sz="1800" dirty="0" smtClean="0">
                <a:solidFill>
                  <a:srgbClr val="000000"/>
                </a:solidFill>
              </a:rPr>
              <a:t>Statistically, boys </a:t>
            </a:r>
            <a:r>
              <a:rPr lang="en-AU" altLang="en-US" sz="1800" dirty="0">
                <a:solidFill>
                  <a:srgbClr val="000000"/>
                </a:solidFill>
              </a:rPr>
              <a:t>who witness domestic and family violence are </a:t>
            </a:r>
            <a:r>
              <a:rPr lang="en-AU" altLang="en-US" sz="1800" b="1" dirty="0">
                <a:solidFill>
                  <a:srgbClr val="00B0F0"/>
                </a:solidFill>
              </a:rPr>
              <a:t>twice</a:t>
            </a:r>
            <a:r>
              <a:rPr lang="en-AU" altLang="en-US" sz="1800" dirty="0">
                <a:solidFill>
                  <a:srgbClr val="000000"/>
                </a:solidFill>
              </a:rPr>
              <a:t> as likely to abuse their own partners and children when they become adults</a:t>
            </a:r>
          </a:p>
          <a:p>
            <a:pPr eaLnBrk="0" fontAlgn="base" hangingPunct="0">
              <a:spcBef>
                <a:spcPts val="1800"/>
              </a:spcBef>
              <a:spcAft>
                <a:spcPct val="0"/>
              </a:spcAft>
              <a:buClr>
                <a:srgbClr val="00B0F0"/>
              </a:buClr>
            </a:pPr>
            <a:r>
              <a:rPr lang="en-AU" altLang="en-US" sz="1800" dirty="0">
                <a:solidFill>
                  <a:srgbClr val="000000"/>
                </a:solidFill>
              </a:rPr>
              <a:t>It’s estimated only </a:t>
            </a:r>
            <a:r>
              <a:rPr lang="en-AU" altLang="en-US" sz="1800" b="1" dirty="0">
                <a:solidFill>
                  <a:srgbClr val="00B0F0"/>
                </a:solidFill>
              </a:rPr>
              <a:t>14-36%</a:t>
            </a:r>
            <a:r>
              <a:rPr lang="en-AU" altLang="en-US" sz="1800" dirty="0">
                <a:solidFill>
                  <a:srgbClr val="000000"/>
                </a:solidFill>
              </a:rPr>
              <a:t> of those subjected to domestic and family violence report it to </a:t>
            </a:r>
            <a:r>
              <a:rPr lang="en-AU" altLang="en-US" sz="1800" dirty="0" smtClean="0">
                <a:solidFill>
                  <a:srgbClr val="000000"/>
                </a:solidFill>
              </a:rPr>
              <a:t>police</a:t>
            </a:r>
            <a:endParaRPr lang="en-AU" altLang="en-US" sz="1800" dirty="0">
              <a:solidFill>
                <a:srgbClr val="000000"/>
              </a:solidFill>
            </a:endParaRPr>
          </a:p>
          <a:p>
            <a:pPr eaLnBrk="0" fontAlgn="base" hangingPunct="0">
              <a:spcBef>
                <a:spcPts val="600"/>
              </a:spcBef>
              <a:spcAft>
                <a:spcPct val="0"/>
              </a:spcAft>
            </a:pPr>
            <a:endParaRPr lang="en-AU" altLang="en-US" sz="1800" dirty="0">
              <a:solidFill>
                <a:srgbClr val="000000"/>
              </a:solidFill>
            </a:endParaRPr>
          </a:p>
          <a:p>
            <a:pPr eaLnBrk="0" fontAlgn="base" hangingPunct="0">
              <a:spcBef>
                <a:spcPts val="600"/>
              </a:spcBef>
              <a:spcAft>
                <a:spcPct val="0"/>
              </a:spcAft>
            </a:pPr>
            <a:endParaRPr lang="en-AU" altLang="en-US" sz="1800" dirty="0">
              <a:solidFill>
                <a:srgbClr val="000000"/>
              </a:solidFill>
            </a:endParaRPr>
          </a:p>
          <a:p>
            <a:pPr eaLnBrk="0" fontAlgn="base" hangingPunct="0">
              <a:spcBef>
                <a:spcPts val="600"/>
              </a:spcBef>
              <a:spcAft>
                <a:spcPct val="0"/>
              </a:spcAft>
            </a:pPr>
            <a:endParaRPr lang="en-AU" altLang="en-US" sz="1800" dirty="0">
              <a:solidFill>
                <a:srgbClr val="000000"/>
              </a:solidFill>
            </a:endParaRPr>
          </a:p>
          <a:p>
            <a:pPr eaLnBrk="0" fontAlgn="base" hangingPunct="0">
              <a:spcAft>
                <a:spcPct val="0"/>
              </a:spcAft>
            </a:pPr>
            <a:endParaRPr lang="en-AU" altLang="en-US" dirty="0">
              <a:solidFill>
                <a:srgbClr val="000000"/>
              </a:solidFill>
            </a:endParaRPr>
          </a:p>
        </p:txBody>
      </p:sp>
      <p:sp>
        <p:nvSpPr>
          <p:cNvPr id="5" name="TextBox 4"/>
          <p:cNvSpPr txBox="1">
            <a:spLocks noChangeArrowheads="1"/>
          </p:cNvSpPr>
          <p:nvPr/>
        </p:nvSpPr>
        <p:spPr bwMode="auto">
          <a:xfrm>
            <a:off x="200025" y="488285"/>
            <a:ext cx="545209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2600" dirty="0">
                <a:ea typeface="ＭＳ Ｐゴシック" pitchFamily="34" charset="-128"/>
              </a:rPr>
              <a:t>Domestic and family violence </a:t>
            </a:r>
            <a:r>
              <a:rPr lang="en-AU" altLang="en-US" sz="2600" dirty="0" smtClean="0">
                <a:ea typeface="ＭＳ Ｐゴシック" pitchFamily="34" charset="-128"/>
              </a:rPr>
              <a:t>facts</a:t>
            </a:r>
            <a:endParaRPr lang="en-AU" altLang="en-US" sz="2600" dirty="0">
              <a:ea typeface="ＭＳ Ｐゴシック" pitchFamily="34" charset="-128"/>
            </a:endParaRPr>
          </a:p>
        </p:txBody>
      </p:sp>
      <p:pic>
        <p:nvPicPr>
          <p:cNvPr id="6" name="Picture 2" descr="\\SCO8834EMS071\sxwil17$\My Pictures\Annual training approved\23042_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634862"/>
            <a:ext cx="2754554" cy="3895278"/>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83568" y="5652283"/>
            <a:ext cx="2285207" cy="215444"/>
          </a:xfrm>
          <a:prstGeom prst="rect">
            <a:avLst/>
          </a:prstGeom>
        </p:spPr>
        <p:txBody>
          <a:bodyPr wrap="square">
            <a:spAutoFit/>
          </a:bodyPr>
          <a:lstStyle/>
          <a:p>
            <a:r>
              <a:rPr lang="en-AU" sz="800" dirty="0" smtClean="0"/>
              <a:t>COPYRIGHT</a:t>
            </a:r>
            <a:r>
              <a:rPr lang="en-AU" sz="800" dirty="0"/>
              <a:t>: © </a:t>
            </a:r>
            <a:r>
              <a:rPr lang="en-AU" sz="800" dirty="0" err="1"/>
              <a:t>PhotoAlto</a:t>
            </a:r>
            <a:r>
              <a:rPr lang="en-AU" sz="800" dirty="0"/>
              <a:t> </a:t>
            </a:r>
            <a:r>
              <a:rPr lang="en-AU" sz="800" dirty="0" smtClean="0"/>
              <a:t> Michael </a:t>
            </a:r>
            <a:r>
              <a:rPr lang="en-AU" sz="800" dirty="0" err="1"/>
              <a:t>Bussy</a:t>
            </a:r>
            <a:endParaRPr lang="en-AU"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91456" y="488285"/>
            <a:ext cx="6985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2600" dirty="0">
                <a:ea typeface="ＭＳ Ｐゴシック" pitchFamily="34" charset="-128"/>
              </a:rPr>
              <a:t>Forms of domestic and family </a:t>
            </a:r>
            <a:r>
              <a:rPr lang="en-AU" altLang="en-US" sz="2600" dirty="0" smtClean="0">
                <a:ea typeface="ＭＳ Ｐゴシック" pitchFamily="34" charset="-128"/>
              </a:rPr>
              <a:t>violence</a:t>
            </a:r>
            <a:endParaRPr lang="en-AU" altLang="en-US" sz="2600" dirty="0">
              <a:ea typeface="ＭＳ Ｐゴシック" pitchFamily="34" charset="-128"/>
            </a:endParaRPr>
          </a:p>
        </p:txBody>
      </p:sp>
      <p:sp>
        <p:nvSpPr>
          <p:cNvPr id="5" name="Flowchart: Summing Junction 4"/>
          <p:cNvSpPr/>
          <p:nvPr/>
        </p:nvSpPr>
        <p:spPr bwMode="auto">
          <a:xfrm>
            <a:off x="2040690" y="1350369"/>
            <a:ext cx="4873358" cy="5044366"/>
          </a:xfrm>
          <a:prstGeom prst="flowChartSummingJunction">
            <a:avLst/>
          </a:prstGeom>
          <a:solidFill>
            <a:srgbClr val="00B0F0"/>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endParaRPr lang="en-AU" altLang="en-US">
              <a:solidFill>
                <a:srgbClr val="000000"/>
              </a:solidFill>
            </a:endParaRPr>
          </a:p>
        </p:txBody>
      </p:sp>
      <p:cxnSp>
        <p:nvCxnSpPr>
          <p:cNvPr id="6" name="Straight Connector 6"/>
          <p:cNvCxnSpPr>
            <a:cxnSpLocks noChangeShapeType="1"/>
            <a:stCxn id="5" idx="0"/>
            <a:endCxn id="5" idx="4"/>
          </p:cNvCxnSpPr>
          <p:nvPr/>
        </p:nvCxnSpPr>
        <p:spPr bwMode="auto">
          <a:xfrm>
            <a:off x="4477370" y="1350369"/>
            <a:ext cx="0" cy="504436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9"/>
          <p:cNvCxnSpPr>
            <a:cxnSpLocks noChangeShapeType="1"/>
            <a:stCxn id="5" idx="2"/>
            <a:endCxn id="5" idx="6"/>
          </p:cNvCxnSpPr>
          <p:nvPr/>
        </p:nvCxnSpPr>
        <p:spPr bwMode="auto">
          <a:xfrm>
            <a:off x="2040690" y="3872552"/>
            <a:ext cx="487335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 name="Rounded Rectangle 17"/>
          <p:cNvSpPr>
            <a:spLocks noChangeArrowheads="1"/>
          </p:cNvSpPr>
          <p:nvPr/>
        </p:nvSpPr>
        <p:spPr bwMode="auto">
          <a:xfrm>
            <a:off x="3892163" y="3475125"/>
            <a:ext cx="1239054" cy="794852"/>
          </a:xfrm>
          <a:prstGeom prst="roundRect">
            <a:avLst>
              <a:gd name="adj" fmla="val 1666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Power &amp; Control</a:t>
            </a:r>
          </a:p>
        </p:txBody>
      </p:sp>
      <p:sp>
        <p:nvSpPr>
          <p:cNvPr id="9" name="TextBox 19"/>
          <p:cNvSpPr txBox="1">
            <a:spLocks noChangeArrowheads="1"/>
          </p:cNvSpPr>
          <p:nvPr/>
        </p:nvSpPr>
        <p:spPr bwMode="auto">
          <a:xfrm>
            <a:off x="4628980" y="1922419"/>
            <a:ext cx="1165259" cy="40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Physical</a:t>
            </a:r>
          </a:p>
        </p:txBody>
      </p:sp>
      <p:sp>
        <p:nvSpPr>
          <p:cNvPr id="10" name="TextBox 21"/>
          <p:cNvSpPr txBox="1">
            <a:spLocks noChangeArrowheads="1"/>
          </p:cNvSpPr>
          <p:nvPr/>
        </p:nvSpPr>
        <p:spPr bwMode="auto">
          <a:xfrm>
            <a:off x="5211610" y="2957128"/>
            <a:ext cx="1692973" cy="71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Emotional/</a:t>
            </a:r>
          </a:p>
          <a:p>
            <a:pPr eaLnBrk="0" fontAlgn="base" hangingPunct="0">
              <a:spcBef>
                <a:spcPct val="0"/>
              </a:spcBef>
              <a:spcAft>
                <a:spcPct val="0"/>
              </a:spcAft>
              <a:buFontTx/>
              <a:buNone/>
            </a:pPr>
            <a:r>
              <a:rPr lang="en-AU" altLang="en-US" sz="1800" dirty="0">
                <a:solidFill>
                  <a:srgbClr val="000000"/>
                </a:solidFill>
                <a:ea typeface="ＭＳ Ｐゴシック" pitchFamily="34" charset="-128"/>
              </a:rPr>
              <a:t>psychological</a:t>
            </a:r>
          </a:p>
        </p:txBody>
      </p:sp>
      <p:sp>
        <p:nvSpPr>
          <p:cNvPr id="11" name="TextBox 24"/>
          <p:cNvSpPr txBox="1">
            <a:spLocks noChangeArrowheads="1"/>
          </p:cNvSpPr>
          <p:nvPr/>
        </p:nvSpPr>
        <p:spPr bwMode="auto">
          <a:xfrm>
            <a:off x="3232431" y="1925920"/>
            <a:ext cx="1057143" cy="40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Sexual</a:t>
            </a:r>
          </a:p>
        </p:txBody>
      </p:sp>
      <p:sp>
        <p:nvSpPr>
          <p:cNvPr id="12" name="TextBox 25"/>
          <p:cNvSpPr txBox="1">
            <a:spLocks noChangeArrowheads="1"/>
          </p:cNvSpPr>
          <p:nvPr/>
        </p:nvSpPr>
        <p:spPr bwMode="auto">
          <a:xfrm>
            <a:off x="2347760" y="2907230"/>
            <a:ext cx="925001" cy="40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Verbal</a:t>
            </a:r>
          </a:p>
        </p:txBody>
      </p:sp>
      <p:sp>
        <p:nvSpPr>
          <p:cNvPr id="13" name="TextBox 26"/>
          <p:cNvSpPr txBox="1">
            <a:spLocks noChangeArrowheads="1"/>
          </p:cNvSpPr>
          <p:nvPr/>
        </p:nvSpPr>
        <p:spPr bwMode="auto">
          <a:xfrm>
            <a:off x="2402676" y="4210682"/>
            <a:ext cx="1237337" cy="40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Financial</a:t>
            </a:r>
            <a:r>
              <a:rPr lang="en-AU" altLang="en-US" sz="1600" dirty="0">
                <a:solidFill>
                  <a:srgbClr val="000000"/>
                </a:solidFill>
                <a:ea typeface="ＭＳ Ｐゴシック" pitchFamily="34" charset="-128"/>
              </a:rPr>
              <a:t> </a:t>
            </a:r>
          </a:p>
        </p:txBody>
      </p:sp>
      <p:sp>
        <p:nvSpPr>
          <p:cNvPr id="14" name="TextBox 27"/>
          <p:cNvSpPr txBox="1">
            <a:spLocks noChangeArrowheads="1"/>
          </p:cNvSpPr>
          <p:nvPr/>
        </p:nvSpPr>
        <p:spPr bwMode="auto">
          <a:xfrm>
            <a:off x="3272761" y="5120154"/>
            <a:ext cx="1115492" cy="71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Social &amp; Spiritual</a:t>
            </a:r>
          </a:p>
        </p:txBody>
      </p:sp>
      <p:sp>
        <p:nvSpPr>
          <p:cNvPr id="15" name="TextBox 28"/>
          <p:cNvSpPr txBox="1">
            <a:spLocks noChangeArrowheads="1"/>
          </p:cNvSpPr>
          <p:nvPr/>
        </p:nvSpPr>
        <p:spPr bwMode="auto">
          <a:xfrm>
            <a:off x="4511690" y="4848784"/>
            <a:ext cx="1170408" cy="132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Damage to personal property</a:t>
            </a:r>
          </a:p>
        </p:txBody>
      </p:sp>
      <p:sp>
        <p:nvSpPr>
          <p:cNvPr id="16" name="TextBox 30"/>
          <p:cNvSpPr txBox="1">
            <a:spLocks noChangeArrowheads="1"/>
          </p:cNvSpPr>
          <p:nvPr/>
        </p:nvSpPr>
        <p:spPr bwMode="auto">
          <a:xfrm>
            <a:off x="5427188" y="4218750"/>
            <a:ext cx="1195089" cy="40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1800" dirty="0">
                <a:solidFill>
                  <a:srgbClr val="000000"/>
                </a:solidFill>
                <a:ea typeface="ＭＳ Ｐゴシック" pitchFamily="34" charset="-128"/>
              </a:rPr>
              <a:t>Stalking</a:t>
            </a:r>
          </a:p>
        </p:txBody>
      </p:sp>
    </p:spTree>
    <p:extLst>
      <p:ext uri="{BB962C8B-B14F-4D97-AF65-F5344CB8AC3E}">
        <p14:creationId xmlns:p14="http://schemas.microsoft.com/office/powerpoint/2010/main" val="21822761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bwMode="auto">
          <a:xfrm>
            <a:off x="200024" y="1412874"/>
            <a:ext cx="8116391" cy="475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marL="0" indent="0" eaLnBrk="0" fontAlgn="base" hangingPunct="0">
              <a:spcBef>
                <a:spcPts val="1800"/>
              </a:spcBef>
              <a:spcAft>
                <a:spcPct val="0"/>
              </a:spcAft>
              <a:buNone/>
            </a:pPr>
            <a:r>
              <a:rPr lang="en-AU" altLang="en-US" sz="2800" b="1" dirty="0" smtClean="0">
                <a:solidFill>
                  <a:srgbClr val="00B0F0"/>
                </a:solidFill>
              </a:rPr>
              <a:t>People</a:t>
            </a:r>
            <a:r>
              <a:rPr lang="en-AU" altLang="en-US" sz="1800" dirty="0" smtClean="0">
                <a:solidFill>
                  <a:srgbClr val="000000"/>
                </a:solidFill>
              </a:rPr>
              <a:t> experiencing domestic or family violence may:</a:t>
            </a:r>
          </a:p>
          <a:p>
            <a:pPr eaLnBrk="0" fontAlgn="base" hangingPunct="0">
              <a:spcBef>
                <a:spcPts val="1800"/>
              </a:spcBef>
              <a:spcAft>
                <a:spcPct val="0"/>
              </a:spcAft>
              <a:buClr>
                <a:srgbClr val="00B0F0"/>
              </a:buClr>
            </a:pPr>
            <a:r>
              <a:rPr lang="en-AU" altLang="en-US" sz="1600" dirty="0"/>
              <a:t>seem</a:t>
            </a:r>
            <a:r>
              <a:rPr lang="en-AU" altLang="en-US" sz="1700" dirty="0" smtClean="0"/>
              <a:t> </a:t>
            </a:r>
            <a:r>
              <a:rPr lang="en-AU" altLang="en-US" sz="1700" dirty="0">
                <a:solidFill>
                  <a:srgbClr val="000000"/>
                </a:solidFill>
              </a:rPr>
              <a:t>afraid of their partner or someone else close to them</a:t>
            </a:r>
          </a:p>
          <a:p>
            <a:pPr eaLnBrk="0" fontAlgn="base" hangingPunct="0">
              <a:spcBef>
                <a:spcPts val="1800"/>
              </a:spcBef>
              <a:spcAft>
                <a:spcPct val="0"/>
              </a:spcAft>
              <a:buClr>
                <a:srgbClr val="00B0F0"/>
              </a:buClr>
            </a:pPr>
            <a:r>
              <a:rPr lang="en-AU" altLang="en-US" sz="1700" dirty="0">
                <a:solidFill>
                  <a:srgbClr val="000000"/>
                </a:solidFill>
              </a:rPr>
              <a:t>s</a:t>
            </a:r>
            <a:r>
              <a:rPr lang="en-AU" altLang="en-US" sz="1700" dirty="0" smtClean="0">
                <a:solidFill>
                  <a:srgbClr val="000000"/>
                </a:solidFill>
              </a:rPr>
              <a:t>eem </a:t>
            </a:r>
            <a:r>
              <a:rPr lang="en-AU" altLang="en-US" sz="1700" dirty="0">
                <a:solidFill>
                  <a:srgbClr val="000000"/>
                </a:solidFill>
              </a:rPr>
              <a:t>anxious, depressed, </a:t>
            </a:r>
            <a:r>
              <a:rPr lang="en-AU" altLang="en-US" sz="1700" dirty="0" smtClean="0">
                <a:solidFill>
                  <a:srgbClr val="000000"/>
                </a:solidFill>
              </a:rPr>
              <a:t>unusually quiet </a:t>
            </a:r>
            <a:r>
              <a:rPr lang="en-AU" altLang="en-US" sz="1700" dirty="0">
                <a:solidFill>
                  <a:srgbClr val="000000"/>
                </a:solidFill>
              </a:rPr>
              <a:t>or less confident</a:t>
            </a:r>
          </a:p>
          <a:p>
            <a:pPr eaLnBrk="0" fontAlgn="base" hangingPunct="0">
              <a:spcBef>
                <a:spcPts val="1800"/>
              </a:spcBef>
              <a:spcAft>
                <a:spcPct val="0"/>
              </a:spcAft>
              <a:buClr>
                <a:srgbClr val="00B0F0"/>
              </a:buClr>
            </a:pPr>
            <a:r>
              <a:rPr lang="en-AU" altLang="en-US" sz="1700" dirty="0">
                <a:solidFill>
                  <a:srgbClr val="000000"/>
                </a:solidFill>
              </a:rPr>
              <a:t>h</a:t>
            </a:r>
            <a:r>
              <a:rPr lang="en-AU" altLang="en-US" sz="1700" dirty="0" smtClean="0">
                <a:solidFill>
                  <a:srgbClr val="000000"/>
                </a:solidFill>
              </a:rPr>
              <a:t>ave </a:t>
            </a:r>
            <a:r>
              <a:rPr lang="en-AU" altLang="en-US" sz="1700" dirty="0">
                <a:solidFill>
                  <a:srgbClr val="000000"/>
                </a:solidFill>
              </a:rPr>
              <a:t>a partner who is controlling, obsessive or jealous</a:t>
            </a:r>
          </a:p>
          <a:p>
            <a:pPr eaLnBrk="0" fontAlgn="base" hangingPunct="0">
              <a:spcBef>
                <a:spcPts val="1800"/>
              </a:spcBef>
              <a:spcAft>
                <a:spcPct val="0"/>
              </a:spcAft>
              <a:buClr>
                <a:srgbClr val="00B0F0"/>
              </a:buClr>
            </a:pPr>
            <a:r>
              <a:rPr lang="en-AU" altLang="en-US" sz="1700" dirty="0">
                <a:solidFill>
                  <a:srgbClr val="000000"/>
                </a:solidFill>
              </a:rPr>
              <a:t>h</a:t>
            </a:r>
            <a:r>
              <a:rPr lang="en-AU" altLang="en-US" sz="1700" dirty="0" smtClean="0">
                <a:solidFill>
                  <a:srgbClr val="000000"/>
                </a:solidFill>
              </a:rPr>
              <a:t>ave </a:t>
            </a:r>
            <a:r>
              <a:rPr lang="en-AU" altLang="en-US" sz="1700" dirty="0">
                <a:solidFill>
                  <a:srgbClr val="000000"/>
                </a:solidFill>
              </a:rPr>
              <a:t>a partner who has threatened to harm them, their children or pets</a:t>
            </a:r>
          </a:p>
          <a:p>
            <a:pPr eaLnBrk="0" fontAlgn="base" hangingPunct="0">
              <a:spcBef>
                <a:spcPts val="1800"/>
              </a:spcBef>
              <a:spcAft>
                <a:spcPct val="0"/>
              </a:spcAft>
              <a:buClr>
                <a:srgbClr val="00B0F0"/>
              </a:buClr>
            </a:pPr>
            <a:r>
              <a:rPr lang="en-AU" altLang="en-US" sz="1700" dirty="0">
                <a:solidFill>
                  <a:srgbClr val="000000"/>
                </a:solidFill>
              </a:rPr>
              <a:t>h</a:t>
            </a:r>
            <a:r>
              <a:rPr lang="en-AU" altLang="en-US" sz="1700" dirty="0" smtClean="0">
                <a:solidFill>
                  <a:srgbClr val="000000"/>
                </a:solidFill>
              </a:rPr>
              <a:t>ave </a:t>
            </a:r>
            <a:r>
              <a:rPr lang="en-AU" altLang="en-US" sz="1700" dirty="0">
                <a:solidFill>
                  <a:srgbClr val="000000"/>
                </a:solidFill>
              </a:rPr>
              <a:t>a partner who is depressed or suicidal</a:t>
            </a:r>
          </a:p>
          <a:p>
            <a:pPr eaLnBrk="0" fontAlgn="base" hangingPunct="0">
              <a:spcBef>
                <a:spcPts val="1800"/>
              </a:spcBef>
              <a:spcAft>
                <a:spcPct val="0"/>
              </a:spcAft>
              <a:buClr>
                <a:srgbClr val="00B0F0"/>
              </a:buClr>
            </a:pPr>
            <a:r>
              <a:rPr lang="en-AU" altLang="en-US" sz="1700" dirty="0">
                <a:solidFill>
                  <a:srgbClr val="000000"/>
                </a:solidFill>
              </a:rPr>
              <a:t>s</a:t>
            </a:r>
            <a:r>
              <a:rPr lang="en-AU" altLang="en-US" sz="1700" dirty="0" smtClean="0">
                <a:solidFill>
                  <a:srgbClr val="000000"/>
                </a:solidFill>
              </a:rPr>
              <a:t>top </a:t>
            </a:r>
            <a:r>
              <a:rPr lang="en-AU" altLang="en-US" sz="1700" dirty="0">
                <a:solidFill>
                  <a:srgbClr val="000000"/>
                </a:solidFill>
              </a:rPr>
              <a:t>contact with friends and family for no good reason</a:t>
            </a:r>
          </a:p>
          <a:p>
            <a:pPr eaLnBrk="0" fontAlgn="base" hangingPunct="0">
              <a:spcBef>
                <a:spcPts val="1800"/>
              </a:spcBef>
              <a:spcAft>
                <a:spcPct val="0"/>
              </a:spcAft>
              <a:buClr>
                <a:srgbClr val="00B0F0"/>
              </a:buClr>
            </a:pPr>
            <a:r>
              <a:rPr lang="en-AU" altLang="en-US" sz="1700" dirty="0">
                <a:solidFill>
                  <a:srgbClr val="000000"/>
                </a:solidFill>
              </a:rPr>
              <a:t>k</a:t>
            </a:r>
            <a:r>
              <a:rPr lang="en-AU" altLang="en-US" sz="1700" dirty="0" smtClean="0">
                <a:solidFill>
                  <a:srgbClr val="000000"/>
                </a:solidFill>
              </a:rPr>
              <a:t>now </a:t>
            </a:r>
            <a:r>
              <a:rPr lang="en-AU" altLang="en-US" sz="1700" dirty="0">
                <a:solidFill>
                  <a:srgbClr val="000000"/>
                </a:solidFill>
              </a:rPr>
              <a:t>or suspect they are being stalked or receive constant texts or phone calls from their partner</a:t>
            </a:r>
          </a:p>
          <a:p>
            <a:pPr eaLnBrk="0" fontAlgn="base" hangingPunct="0">
              <a:spcBef>
                <a:spcPts val="1800"/>
              </a:spcBef>
              <a:spcAft>
                <a:spcPct val="0"/>
              </a:spcAft>
              <a:buClr>
                <a:srgbClr val="00B0F0"/>
              </a:buClr>
            </a:pPr>
            <a:r>
              <a:rPr lang="en-AU" altLang="en-US" sz="1700" dirty="0">
                <a:solidFill>
                  <a:srgbClr val="000000"/>
                </a:solidFill>
              </a:rPr>
              <a:t>a</a:t>
            </a:r>
            <a:r>
              <a:rPr lang="en-AU" altLang="en-US" sz="1700" dirty="0" smtClean="0">
                <a:solidFill>
                  <a:srgbClr val="000000"/>
                </a:solidFill>
              </a:rPr>
              <a:t>ppear </a:t>
            </a:r>
            <a:r>
              <a:rPr lang="en-AU" altLang="en-US" sz="1700" dirty="0">
                <a:solidFill>
                  <a:srgbClr val="000000"/>
                </a:solidFill>
              </a:rPr>
              <a:t>neglected or unable to access their money or </a:t>
            </a:r>
            <a:r>
              <a:rPr lang="en-AU" altLang="en-US" sz="1700" dirty="0" smtClean="0">
                <a:solidFill>
                  <a:srgbClr val="000000"/>
                </a:solidFill>
              </a:rPr>
              <a:t>belongings</a:t>
            </a:r>
            <a:endParaRPr lang="en-AU" altLang="en-US" sz="1700" dirty="0">
              <a:solidFill>
                <a:srgbClr val="000000"/>
              </a:solidFill>
            </a:endParaRPr>
          </a:p>
          <a:p>
            <a:pPr eaLnBrk="0" fontAlgn="base" hangingPunct="0">
              <a:spcBef>
                <a:spcPts val="600"/>
              </a:spcBef>
              <a:spcAft>
                <a:spcPct val="0"/>
              </a:spcAft>
            </a:pPr>
            <a:endParaRPr lang="en-AU" altLang="en-US" sz="1800" dirty="0">
              <a:solidFill>
                <a:srgbClr val="000000"/>
              </a:solidFill>
            </a:endParaRPr>
          </a:p>
          <a:p>
            <a:pPr eaLnBrk="0" fontAlgn="base" hangingPunct="0">
              <a:spcBef>
                <a:spcPts val="600"/>
              </a:spcBef>
              <a:spcAft>
                <a:spcPct val="0"/>
              </a:spcAft>
            </a:pPr>
            <a:endParaRPr lang="en-AU" altLang="en-US" sz="1800" dirty="0">
              <a:solidFill>
                <a:srgbClr val="000000"/>
              </a:solidFill>
            </a:endParaRPr>
          </a:p>
          <a:p>
            <a:pPr eaLnBrk="0" fontAlgn="base" hangingPunct="0">
              <a:spcBef>
                <a:spcPts val="600"/>
              </a:spcBef>
              <a:spcAft>
                <a:spcPct val="0"/>
              </a:spcAft>
            </a:pPr>
            <a:endParaRPr lang="en-AU" altLang="en-US" sz="1800" dirty="0">
              <a:solidFill>
                <a:srgbClr val="000000"/>
              </a:solidFill>
            </a:endParaRPr>
          </a:p>
          <a:p>
            <a:pPr eaLnBrk="0" fontAlgn="base" hangingPunct="0">
              <a:spcAft>
                <a:spcPct val="0"/>
              </a:spcAft>
            </a:pPr>
            <a:endParaRPr lang="en-AU" altLang="en-US" dirty="0">
              <a:solidFill>
                <a:srgbClr val="000000"/>
              </a:solidFill>
            </a:endParaRPr>
          </a:p>
        </p:txBody>
      </p:sp>
      <p:sp>
        <p:nvSpPr>
          <p:cNvPr id="5" name="TextBox 4"/>
          <p:cNvSpPr txBox="1">
            <a:spLocks noChangeArrowheads="1"/>
          </p:cNvSpPr>
          <p:nvPr/>
        </p:nvSpPr>
        <p:spPr bwMode="auto">
          <a:xfrm>
            <a:off x="200025" y="416277"/>
            <a:ext cx="60092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Osaka" pitchFamily="-95" charset="-128"/>
              </a:defRPr>
            </a:lvl1pPr>
            <a:lvl2pPr marL="7429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eaLnBrk="0" fontAlgn="base" hangingPunct="0">
              <a:spcBef>
                <a:spcPct val="0"/>
              </a:spcBef>
              <a:spcAft>
                <a:spcPct val="0"/>
              </a:spcAft>
              <a:buFontTx/>
              <a:buNone/>
            </a:pPr>
            <a:r>
              <a:rPr lang="en-AU" altLang="en-US" sz="2600" dirty="0" smtClean="0">
                <a:ea typeface="ＭＳ Ｐゴシック" pitchFamily="34" charset="-128"/>
              </a:rPr>
              <a:t>Signs of domestic </a:t>
            </a:r>
            <a:r>
              <a:rPr lang="en-AU" altLang="en-US" sz="2600" dirty="0">
                <a:ea typeface="ＭＳ Ｐゴシック" pitchFamily="34" charset="-128"/>
              </a:rPr>
              <a:t>and family </a:t>
            </a:r>
            <a:r>
              <a:rPr lang="en-AU" altLang="en-US" sz="2600" dirty="0" smtClean="0">
                <a:ea typeface="ＭＳ Ｐゴシック" pitchFamily="34" charset="-128"/>
              </a:rPr>
              <a:t>violence</a:t>
            </a:r>
            <a:endParaRPr lang="en-AU" altLang="en-US" sz="2600" dirty="0">
              <a:ea typeface="ＭＳ Ｐゴシック" pitchFamily="34" charset="-128"/>
            </a:endParaRPr>
          </a:p>
        </p:txBody>
      </p:sp>
    </p:spTree>
    <p:extLst>
      <p:ext uri="{BB962C8B-B14F-4D97-AF65-F5344CB8AC3E}">
        <p14:creationId xmlns:p14="http://schemas.microsoft.com/office/powerpoint/2010/main" val="20558778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rc_mi" descr="https://www.communities.qld.gov.au/images/gateway/end-violence/features/qld-govt-response-cover.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32162" y="1342256"/>
            <a:ext cx="1591705" cy="16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s://www.communities.qld.gov.au/images/gateway/end-violence/features/dafv-prevention-strategy.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72225" y="1340744"/>
            <a:ext cx="2039556" cy="159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a:spLocks noChangeArrowheads="1"/>
          </p:cNvSpPr>
          <p:nvPr/>
        </p:nvSpPr>
        <p:spPr bwMode="auto">
          <a:xfrm>
            <a:off x="411163" y="364902"/>
            <a:ext cx="5111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dirty="0"/>
              <a:t>What can be done about domestic and family violence?</a:t>
            </a:r>
          </a:p>
        </p:txBody>
      </p:sp>
      <p:sp>
        <p:nvSpPr>
          <p:cNvPr id="13" name="Rectangle 12"/>
          <p:cNvSpPr/>
          <p:nvPr/>
        </p:nvSpPr>
        <p:spPr>
          <a:xfrm>
            <a:off x="293490" y="3356992"/>
            <a:ext cx="8496300" cy="3108543"/>
          </a:xfrm>
          <a:prstGeom prst="rect">
            <a:avLst/>
          </a:prstGeom>
        </p:spPr>
        <p:txBody>
          <a:bodyPr>
            <a:spAutoFit/>
          </a:bodyPr>
          <a:lstStyle/>
          <a:p>
            <a:pPr marL="285750" indent="-285750">
              <a:spcBef>
                <a:spcPts val="600"/>
              </a:spcBef>
              <a:buFont typeface="Arial" panose="020B0604020202020204" pitchFamily="34" charset="0"/>
              <a:buChar char="•"/>
              <a:defRPr/>
            </a:pPr>
            <a:r>
              <a:rPr lang="en-AU" sz="1600" dirty="0">
                <a:solidFill>
                  <a:srgbClr val="000000"/>
                </a:solidFill>
                <a:ea typeface="Osaka" pitchFamily="-95" charset="-128"/>
              </a:rPr>
              <a:t>September 2014 - Taskforce on Domestic and Family Violence in Queensland, chaired by the Honourable Quentin Bryce AD CVO, former Governor-General of Australia, was established </a:t>
            </a:r>
            <a:endParaRPr lang="en-AU" sz="1600" kern="0" dirty="0" smtClean="0"/>
          </a:p>
          <a:p>
            <a:pPr marL="285750" indent="-285750">
              <a:spcBef>
                <a:spcPts val="600"/>
              </a:spcBef>
              <a:buFont typeface="Arial" panose="020B0604020202020204" pitchFamily="34" charset="0"/>
              <a:buChar char="•"/>
              <a:defRPr/>
            </a:pPr>
            <a:r>
              <a:rPr lang="en-AU" sz="1600" kern="0" dirty="0" smtClean="0"/>
              <a:t>February </a:t>
            </a:r>
            <a:r>
              <a:rPr lang="en-AU" sz="1600" kern="0" dirty="0"/>
              <a:t>2015 – the ‘Not Now, Not Ever’ Taskforce Report was released</a:t>
            </a:r>
          </a:p>
          <a:p>
            <a:pPr marL="285750" indent="-285750">
              <a:spcBef>
                <a:spcPts val="600"/>
              </a:spcBef>
              <a:buFont typeface="Arial" panose="020B0604020202020204" pitchFamily="34" charset="0"/>
              <a:buChar char="•"/>
              <a:defRPr/>
            </a:pPr>
            <a:r>
              <a:rPr lang="en-AU" sz="1600" kern="0" dirty="0" smtClean="0"/>
              <a:t>August </a:t>
            </a:r>
            <a:r>
              <a:rPr lang="en-AU" sz="1600" kern="0" dirty="0"/>
              <a:t>2015, the Queensland Government responded to this report accepting all 140 recommendations</a:t>
            </a:r>
          </a:p>
          <a:p>
            <a:pPr marL="285750" indent="-285750">
              <a:spcBef>
                <a:spcPts val="600"/>
              </a:spcBef>
              <a:buFont typeface="Arial" panose="020B0604020202020204" pitchFamily="34" charset="0"/>
              <a:buChar char="•"/>
              <a:defRPr/>
            </a:pPr>
            <a:r>
              <a:rPr lang="en-AU" sz="1600" kern="0" dirty="0"/>
              <a:t>A draft Domestic and Family Violence Prevention Strategy was developed to provide a high level plan to eliminate domestic and family violence in Queensland over the next 10 years </a:t>
            </a:r>
          </a:p>
          <a:p>
            <a:pPr marL="285750" indent="-285750">
              <a:spcBef>
                <a:spcPts val="600"/>
              </a:spcBef>
              <a:buFont typeface="Arial" panose="020B0604020202020204" pitchFamily="34" charset="0"/>
              <a:buChar char="•"/>
              <a:defRPr/>
            </a:pPr>
            <a:r>
              <a:rPr lang="en-AU" sz="1600" kern="0" dirty="0"/>
              <a:t>The Department of Education and Training has a leadership responsibility for implementing 9 of the 140 Taskforce recommendations.  </a:t>
            </a:r>
            <a:endParaRPr lang="en-AU" sz="1600" dirty="0"/>
          </a:p>
        </p:txBody>
      </p:sp>
      <p:pic>
        <p:nvPicPr>
          <p:cNvPr id="14" name="Picture 5" descr="http://www.thepremier.qld.gov.au/assets/images/not-now-not-ever1.jpg">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l="37003" t="9859" r="38335" b="27698"/>
          <a:stretch>
            <a:fillRect/>
          </a:stretch>
        </p:blipFill>
        <p:spPr bwMode="auto">
          <a:xfrm>
            <a:off x="954088" y="1342256"/>
            <a:ext cx="1229169" cy="17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49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447800"/>
            <a:ext cx="7772400" cy="762000"/>
          </a:xfrm>
        </p:spPr>
        <p:txBody>
          <a:bodyPr/>
          <a:lstStyle/>
          <a:p>
            <a:r>
              <a:rPr lang="en-AU" altLang="en-US" sz="2400" dirty="0" smtClean="0"/>
              <a:t>No More: DFV awareness raising ad, aired during the 2015 Super Bowl</a:t>
            </a:r>
          </a:p>
        </p:txBody>
      </p:sp>
      <p:sp>
        <p:nvSpPr>
          <p:cNvPr id="5" name="TextBox 6"/>
          <p:cNvSpPr txBox="1">
            <a:spLocks noChangeArrowheads="1"/>
          </p:cNvSpPr>
          <p:nvPr/>
        </p:nvSpPr>
        <p:spPr bwMode="auto">
          <a:xfrm>
            <a:off x="434975" y="456853"/>
            <a:ext cx="413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sz="2800" dirty="0"/>
              <a:t>A true story re-enacted </a:t>
            </a:r>
          </a:p>
        </p:txBody>
      </p:sp>
      <p:pic>
        <p:nvPicPr>
          <p:cNvPr id="6" name="rTJT3fVv1vU"/>
          <p:cNvPicPr>
            <a:picLocks noGrp="1" noRot="1" noChangeAspect="1"/>
          </p:cNvPicPr>
          <p:nvPr>
            <p:ph idx="1"/>
            <a:quickTimeFile r:link="rId1"/>
          </p:nvPr>
        </p:nvPicPr>
        <p:blipFill>
          <a:blip r:embed="rId4"/>
          <a:stretch>
            <a:fillRect/>
          </a:stretch>
        </p:blipFill>
        <p:spPr>
          <a:xfrm>
            <a:off x="1331640" y="2276872"/>
            <a:ext cx="6400711" cy="3600400"/>
          </a:xfrm>
          <a:prstGeom prst="rect">
            <a:avLst/>
          </a:prstGeom>
        </p:spPr>
      </p:pic>
    </p:spTree>
    <p:extLst>
      <p:ext uri="{BB962C8B-B14F-4D97-AF65-F5344CB8AC3E}">
        <p14:creationId xmlns:p14="http://schemas.microsoft.com/office/powerpoint/2010/main" val="591373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11163" y="364902"/>
            <a:ext cx="5111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dirty="0"/>
              <a:t>Why is domestic and family violence a workplace issue?</a:t>
            </a:r>
          </a:p>
        </p:txBody>
      </p:sp>
      <p:sp>
        <p:nvSpPr>
          <p:cNvPr id="5" name="Text Placeholder 4"/>
          <p:cNvSpPr txBox="1">
            <a:spLocks/>
          </p:cNvSpPr>
          <p:nvPr/>
        </p:nvSpPr>
        <p:spPr>
          <a:xfrm>
            <a:off x="250825" y="1196975"/>
            <a:ext cx="5272088" cy="5327650"/>
          </a:xfrm>
          <a:prstGeom prst="rect">
            <a:avLst/>
          </a:prstGeom>
        </p:spPr>
        <p:txBody>
          <a:bodyPr/>
          <a:lstStyle>
            <a:lvl1pPr marL="285750" indent="-285750">
              <a:spcBef>
                <a:spcPct val="20000"/>
              </a:spcBef>
              <a:buChar char="•"/>
              <a:defRPr sz="3200">
                <a:solidFill>
                  <a:schemeClr val="tx1"/>
                </a:solidFill>
                <a:latin typeface="Arial" pitchFamily="34" charset="0"/>
                <a:ea typeface="Osaka" pitchFamily="-95" charset="-128"/>
              </a:defRPr>
            </a:lvl1pPr>
            <a:lvl2pPr marL="628650" indent="-285750">
              <a:spcBef>
                <a:spcPct val="20000"/>
              </a:spcBef>
              <a:buChar char="–"/>
              <a:defRPr sz="2800">
                <a:solidFill>
                  <a:schemeClr val="tx1"/>
                </a:solidFill>
                <a:latin typeface="Arial" pitchFamily="34" charset="0"/>
                <a:ea typeface="Osaka" pitchFamily="-95" charset="-128"/>
              </a:defRPr>
            </a:lvl2pPr>
            <a:lvl3pPr marL="1143000" indent="-228600">
              <a:spcBef>
                <a:spcPct val="20000"/>
              </a:spcBef>
              <a:buChar char="•"/>
              <a:defRPr sz="2400">
                <a:solidFill>
                  <a:schemeClr val="tx1"/>
                </a:solidFill>
                <a:latin typeface="Arial" pitchFamily="34" charset="0"/>
                <a:ea typeface="Osaka" pitchFamily="-95" charset="-128"/>
              </a:defRPr>
            </a:lvl3pPr>
            <a:lvl4pPr marL="1600200" indent="-228600">
              <a:spcBef>
                <a:spcPct val="20000"/>
              </a:spcBef>
              <a:buChar char="–"/>
              <a:defRPr sz="2000">
                <a:solidFill>
                  <a:schemeClr val="tx1"/>
                </a:solidFill>
                <a:latin typeface="Arial" pitchFamily="34" charset="0"/>
                <a:ea typeface="Osaka" pitchFamily="-95" charset="-128"/>
              </a:defRPr>
            </a:lvl4pPr>
            <a:lvl5pPr marL="2057400" indent="-228600">
              <a:spcBef>
                <a:spcPct val="20000"/>
              </a:spcBef>
              <a:buChar char="»"/>
              <a:defRPr sz="2000">
                <a:solidFill>
                  <a:schemeClr val="tx1"/>
                </a:solidFill>
                <a:latin typeface="Arial" pitchFamily="34" charset="0"/>
                <a:ea typeface="Osaka" pitchFamily="-9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Osaka" pitchFamily="-95" charset="-128"/>
              </a:defRPr>
            </a:lvl9pPr>
          </a:lstStyle>
          <a:p>
            <a:pPr>
              <a:spcBef>
                <a:spcPts val="600"/>
              </a:spcBef>
            </a:pPr>
            <a:r>
              <a:rPr lang="en-AU" altLang="en-US" sz="1600" dirty="0"/>
              <a:t>Of those women who experience domestic violence and abuse, two-thirds are </a:t>
            </a:r>
            <a:r>
              <a:rPr lang="en-AU" altLang="en-US" sz="1600" dirty="0" smtClean="0"/>
              <a:t>employed</a:t>
            </a:r>
            <a:endParaRPr lang="en-AU" altLang="en-US" sz="1600" dirty="0"/>
          </a:p>
          <a:p>
            <a:pPr>
              <a:spcBef>
                <a:spcPts val="600"/>
              </a:spcBef>
            </a:pPr>
            <a:r>
              <a:rPr lang="en-AU" altLang="en-US" sz="1600" dirty="0"/>
              <a:t>1 in 5 say the violence follows them to work through:</a:t>
            </a:r>
          </a:p>
          <a:p>
            <a:pPr lvl="1">
              <a:spcBef>
                <a:spcPts val="600"/>
              </a:spcBef>
              <a:buFont typeface="Arial" pitchFamily="34" charset="0"/>
              <a:buChar char="―"/>
            </a:pPr>
            <a:r>
              <a:rPr lang="en-AU" altLang="en-US" sz="1600" dirty="0"/>
              <a:t>phone calls</a:t>
            </a:r>
          </a:p>
          <a:p>
            <a:pPr lvl="1">
              <a:spcBef>
                <a:spcPts val="600"/>
              </a:spcBef>
              <a:buFont typeface="Arial" pitchFamily="34" charset="0"/>
              <a:buChar char="―"/>
            </a:pPr>
            <a:r>
              <a:rPr lang="en-AU" altLang="en-US" sz="1600" dirty="0"/>
              <a:t>emails</a:t>
            </a:r>
          </a:p>
          <a:p>
            <a:pPr lvl="1">
              <a:spcBef>
                <a:spcPts val="600"/>
              </a:spcBef>
              <a:buFont typeface="Arial" pitchFamily="34" charset="0"/>
              <a:buChar char="―"/>
            </a:pPr>
            <a:r>
              <a:rPr lang="en-AU" altLang="en-US" sz="1600" dirty="0"/>
              <a:t>texts</a:t>
            </a:r>
          </a:p>
          <a:p>
            <a:pPr lvl="1">
              <a:spcBef>
                <a:spcPts val="600"/>
              </a:spcBef>
              <a:buFont typeface="Arial" pitchFamily="34" charset="0"/>
              <a:buChar char="―"/>
            </a:pPr>
            <a:r>
              <a:rPr lang="en-AU" altLang="en-US" sz="1600" dirty="0"/>
              <a:t>and the person who used violence or abuse presenting in the </a:t>
            </a:r>
            <a:r>
              <a:rPr lang="en-AU" altLang="en-US" sz="1600" dirty="0" smtClean="0"/>
              <a:t>workplace.</a:t>
            </a:r>
          </a:p>
          <a:p>
            <a:pPr marL="285750" lvl="1">
              <a:spcBef>
                <a:spcPts val="600"/>
              </a:spcBef>
              <a:buChar char="•"/>
            </a:pPr>
            <a:r>
              <a:rPr lang="en-AU" altLang="en-US" sz="1600" dirty="0" smtClean="0">
                <a:solidFill>
                  <a:srgbClr val="FF0000"/>
                </a:solidFill>
              </a:rPr>
              <a:t>DET </a:t>
            </a:r>
            <a:r>
              <a:rPr lang="en-AU" altLang="en-US" sz="1600" dirty="0" smtClean="0"/>
              <a:t>is committed to assisting its staff affected by domestic and family violence.  A culture where staff personally affected feel able to seek assistance is vital.</a:t>
            </a:r>
          </a:p>
          <a:p>
            <a:pPr marL="285750" lvl="1">
              <a:spcBef>
                <a:spcPts val="600"/>
              </a:spcBef>
              <a:buChar char="•"/>
            </a:pPr>
            <a:r>
              <a:rPr lang="en-AU" altLang="en-US" sz="1600" dirty="0" smtClean="0"/>
              <a:t>Raising awareness of the signs and indicators of domestic and family violence is a key strategy for supporting staff affected</a:t>
            </a:r>
          </a:p>
          <a:p>
            <a:pPr marL="285750" lvl="1">
              <a:spcBef>
                <a:spcPts val="600"/>
              </a:spcBef>
              <a:buChar char="•"/>
            </a:pPr>
            <a:r>
              <a:rPr lang="en-AU" altLang="en-US" sz="1600" dirty="0" smtClean="0"/>
              <a:t>In consultation with the employee, managers have a responsibility to put in place measures to increase the safety of the staff member affected and others</a:t>
            </a:r>
            <a:endParaRPr lang="en-AU" altLang="en-US" sz="1600" dirty="0"/>
          </a:p>
          <a:p>
            <a:pPr marL="342900" lvl="1" indent="0">
              <a:spcBef>
                <a:spcPts val="600"/>
              </a:spcBef>
              <a:buNone/>
            </a:pPr>
            <a:endParaRPr lang="en-AU" altLang="en-US" sz="1600" dirty="0"/>
          </a:p>
          <a:p>
            <a:endParaRPr lang="en-AU" altLang="en-US" dirty="0"/>
          </a:p>
        </p:txBody>
      </p:sp>
      <p:sp>
        <p:nvSpPr>
          <p:cNvPr id="6" name="Rectangle 1"/>
          <p:cNvSpPr>
            <a:spLocks noChangeArrowheads="1"/>
          </p:cNvSpPr>
          <p:nvPr/>
        </p:nvSpPr>
        <p:spPr bwMode="auto">
          <a:xfrm>
            <a:off x="5435600" y="3933825"/>
            <a:ext cx="363696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itchFamily="34" charset="0"/>
                <a:ea typeface="ＭＳ Ｐゴシック" pitchFamily="34" charset="-128"/>
              </a:defRPr>
            </a:lvl1pPr>
            <a:lvl2pPr marL="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Bef>
                <a:spcPts val="600"/>
              </a:spcBef>
            </a:pPr>
            <a:r>
              <a:rPr lang="en-AU" altLang="en-US" sz="1600" dirty="0" smtClean="0">
                <a:solidFill>
                  <a:srgbClr val="FF0000"/>
                </a:solidFill>
              </a:rPr>
              <a:t>Domestic and family violence is estimated to cost the Queensland economy between $2.7 and $3.2 billion annually.</a:t>
            </a:r>
          </a:p>
          <a:p>
            <a:pPr lvl="1">
              <a:spcBef>
                <a:spcPts val="600"/>
              </a:spcBef>
            </a:pPr>
            <a:r>
              <a:rPr lang="en-AU" altLang="en-US" sz="1600" dirty="0" smtClean="0">
                <a:solidFill>
                  <a:srgbClr val="FF0000"/>
                </a:solidFill>
              </a:rPr>
              <a:t>The cost to Australian employers is estimated to be $175 million annually. </a:t>
            </a:r>
          </a:p>
          <a:p>
            <a:pPr lvl="1">
              <a:spcBef>
                <a:spcPts val="600"/>
              </a:spcBef>
            </a:pPr>
            <a:endParaRPr lang="en-AU" altLang="en-US" sz="1600" dirty="0">
              <a:solidFill>
                <a:srgbClr val="FF0000"/>
              </a:solidFill>
            </a:endParaRPr>
          </a:p>
        </p:txBody>
      </p:sp>
      <p:pic>
        <p:nvPicPr>
          <p:cNvPr id="7" name="Picture 2" descr="20081123120727-violencia-de-gener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8863" y="1484784"/>
            <a:ext cx="3270436" cy="204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95857"/>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7CC343"/>
      </a:lt1>
      <a:dk2>
        <a:srgbClr val="000000"/>
      </a:dk2>
      <a:lt2>
        <a:srgbClr val="808080"/>
      </a:lt2>
      <a:accent1>
        <a:srgbClr val="BBE0E3"/>
      </a:accent1>
      <a:accent2>
        <a:srgbClr val="333399"/>
      </a:accent2>
      <a:accent3>
        <a:srgbClr val="BFDEB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HD3343606:Applications:Microsoft Office 2004:Templates:Presentations:Designs:Blank Presentation</Template>
  <TotalTime>613</TotalTime>
  <Words>3383</Words>
  <Application>Microsoft Macintosh PowerPoint</Application>
  <PresentationFormat>On-screen Show (4:3)</PresentationFormat>
  <Paragraphs>306</Paragraphs>
  <Slides>13</Slides>
  <Notes>12</Notes>
  <HiddenSlides>0</HiddenSlides>
  <MMClips>1</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 Presentation</vt:lpstr>
      <vt:lpstr>Custom Design</vt:lpstr>
      <vt:lpstr>Not Now, Not Ever</vt:lpstr>
      <vt:lpstr>PowerPoint Presentation</vt:lpstr>
      <vt:lpstr>PowerPoint Presentation</vt:lpstr>
      <vt:lpstr>PowerPoint Presentation</vt:lpstr>
      <vt:lpstr>PowerPoint Presentation</vt:lpstr>
      <vt:lpstr>PowerPoint Presentation</vt:lpstr>
      <vt:lpstr>PowerPoint Presentation</vt:lpstr>
      <vt:lpstr>No More: DFV awareness raising ad, aired during the 2015 Super Bowl</vt:lpstr>
      <vt:lpstr>PowerPoint Presentation</vt:lpstr>
      <vt:lpstr>PowerPoint Presentation</vt:lpstr>
      <vt:lpstr>PowerPoint Presentation</vt:lpstr>
      <vt:lpstr>PowerPoint Presentation</vt:lpstr>
      <vt:lpstr>PowerPoint Presentation</vt:lpstr>
    </vt:vector>
  </TitlesOfParts>
  <Company>John Pennisi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Pennisi</dc:creator>
  <cp:lastModifiedBy>Zach</cp:lastModifiedBy>
  <cp:revision>60</cp:revision>
  <dcterms:created xsi:type="dcterms:W3CDTF">2008-02-26T23:06:22Z</dcterms:created>
  <dcterms:modified xsi:type="dcterms:W3CDTF">2017-12-15T01:10:33Z</dcterms:modified>
</cp:coreProperties>
</file>