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9" r:id="rId1"/>
    <p:sldMasterId id="2147483907" r:id="rId2"/>
  </p:sldMasterIdLst>
  <p:notesMasterIdLst>
    <p:notesMasterId r:id="rId24"/>
  </p:notesMasterIdLst>
  <p:handoutMasterIdLst>
    <p:handoutMasterId r:id="rId25"/>
  </p:handoutMasterIdLst>
  <p:sldIdLst>
    <p:sldId id="256" r:id="rId3"/>
    <p:sldId id="259" r:id="rId4"/>
    <p:sldId id="272" r:id="rId5"/>
    <p:sldId id="260" r:id="rId6"/>
    <p:sldId id="261" r:id="rId7"/>
    <p:sldId id="262" r:id="rId8"/>
    <p:sldId id="263" r:id="rId9"/>
    <p:sldId id="273" r:id="rId10"/>
    <p:sldId id="264" r:id="rId11"/>
    <p:sldId id="274" r:id="rId12"/>
    <p:sldId id="265" r:id="rId13"/>
    <p:sldId id="279" r:id="rId14"/>
    <p:sldId id="275" r:id="rId15"/>
    <p:sldId id="276" r:id="rId16"/>
    <p:sldId id="267" r:id="rId17"/>
    <p:sldId id="278" r:id="rId18"/>
    <p:sldId id="268" r:id="rId19"/>
    <p:sldId id="269" r:id="rId20"/>
    <p:sldId id="270" r:id="rId21"/>
    <p:sldId id="271" r:id="rId22"/>
    <p:sldId id="258" r:id="rId23"/>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ACF"/>
    <a:srgbClr val="FF9900"/>
    <a:srgbClr val="439CA3"/>
    <a:srgbClr val="ADDADD"/>
    <a:srgbClr val="FFB64B"/>
    <a:srgbClr val="FFB9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3" autoAdjust="0"/>
  </p:normalViewPr>
  <p:slideViewPr>
    <p:cSldViewPr>
      <p:cViewPr varScale="1">
        <p:scale>
          <a:sx n="116" d="100"/>
          <a:sy n="116" d="100"/>
        </p:scale>
        <p:origin x="-22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96" y="-8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22" tIns="46561" rIns="93122" bIns="46561"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3122" tIns="46561" rIns="93122" bIns="46561" rtlCol="0"/>
          <a:lstStyle>
            <a:lvl1pPr algn="r">
              <a:defRPr sz="1200"/>
            </a:lvl1pPr>
          </a:lstStyle>
          <a:p>
            <a:fld id="{FBC99261-4216-439F-AF7A-826E1D3A4E33}" type="datetimeFigureOut">
              <a:rPr lang="en-AU" smtClean="0"/>
              <a:t>15/12/17</a:t>
            </a:fld>
            <a:endParaRPr lang="en-AU"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3122" tIns="46561" rIns="93122" bIns="46561" rtlCol="0" anchor="b"/>
          <a:lstStyle>
            <a:lvl1pPr algn="l">
              <a:defRPr sz="1200"/>
            </a:lvl1pPr>
          </a:lstStyle>
          <a:p>
            <a:r>
              <a:rPr lang="en-AU" dirty="0" smtClean="0"/>
              <a:t>Domestic and Family Violence Awareness October 2015</a:t>
            </a:r>
            <a:endParaRPr lang="en-AU"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3122" tIns="46561" rIns="93122" bIns="46561" rtlCol="0" anchor="b"/>
          <a:lstStyle>
            <a:lvl1pPr algn="r">
              <a:defRPr sz="1200"/>
            </a:lvl1pPr>
          </a:lstStyle>
          <a:p>
            <a:fld id="{FDD3FA71-A091-4EF2-BE66-D5CEEBF1036C}" type="slidenum">
              <a:rPr lang="en-AU" smtClean="0"/>
              <a:t>‹#›</a:t>
            </a:fld>
            <a:endParaRPr lang="en-AU" dirty="0"/>
          </a:p>
        </p:txBody>
      </p:sp>
    </p:spTree>
    <p:extLst>
      <p:ext uri="{BB962C8B-B14F-4D97-AF65-F5344CB8AC3E}">
        <p14:creationId xmlns:p14="http://schemas.microsoft.com/office/powerpoint/2010/main" val="10348098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a:defRPr sz="1200"/>
            </a:lvl1pPr>
          </a:lstStyle>
          <a:p>
            <a:endParaRPr lang="en-US" altLang="en-US" dirty="0"/>
          </a:p>
        </p:txBody>
      </p:sp>
      <p:sp>
        <p:nvSpPr>
          <p:cNvPr id="65539" name="Rectangle 3"/>
          <p:cNvSpPr>
            <a:spLocks noGrp="1" noChangeArrowheads="1"/>
          </p:cNvSpPr>
          <p:nvPr>
            <p:ph type="dt" idx="1"/>
          </p:nvPr>
        </p:nvSpPr>
        <p:spPr bwMode="auto">
          <a:xfrm>
            <a:off x="3852016" y="0"/>
            <a:ext cx="2945659" cy="496411"/>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algn="r">
              <a:defRPr sz="1200"/>
            </a:lvl1pPr>
          </a:lstStyle>
          <a:p>
            <a:endParaRPr lang="en-US" altLang="en-US" dirty="0"/>
          </a:p>
        </p:txBody>
      </p:sp>
      <p:sp>
        <p:nvSpPr>
          <p:cNvPr id="9220"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906358" y="4715907"/>
            <a:ext cx="4984962" cy="4467701"/>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5542"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a:defRPr sz="1200"/>
            </a:lvl1pPr>
          </a:lstStyle>
          <a:p>
            <a:r>
              <a:rPr lang="en-AU" altLang="en-US" dirty="0" smtClean="0"/>
              <a:t>Domestic and Family Violence Awareness October 2015</a:t>
            </a:r>
            <a:endParaRPr lang="en-US" altLang="en-US" dirty="0"/>
          </a:p>
        </p:txBody>
      </p:sp>
      <p:sp>
        <p:nvSpPr>
          <p:cNvPr id="65543"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algn="r">
              <a:defRPr sz="1200"/>
            </a:lvl1pPr>
          </a:lstStyle>
          <a:p>
            <a:fld id="{3FBC765C-5804-46A6-95D2-905A5534C4E5}" type="slidenum">
              <a:rPr lang="en-US" altLang="en-US"/>
              <a:pPr/>
              <a:t>‹#›</a:t>
            </a:fld>
            <a:endParaRPr lang="en-US" altLang="en-US" dirty="0"/>
          </a:p>
        </p:txBody>
      </p:sp>
    </p:spTree>
    <p:extLst>
      <p:ext uri="{BB962C8B-B14F-4D97-AF65-F5344CB8AC3E}">
        <p14:creationId xmlns:p14="http://schemas.microsoft.com/office/powerpoint/2010/main" val="336981376"/>
      </p:ext>
    </p:extLst>
  </p:cSld>
  <p:clrMap bg1="lt1" tx1="dk1" bg2="lt2" tx2="dk2" accent1="accent1" accent2="accent2" accent3="accent3" accent4="accent4" accent5="accent5" accent6="accent6" hlink="hlink" folHlink="folHlink"/>
  <p:hf hdr="0" dt="0"/>
  <p:notesStyle>
    <a:lvl1pPr algn="l" rtl="0" eaLnBrk="0" fontAlgn="base" hangingPunct="0">
      <a:spcBef>
        <a:spcPts val="600"/>
      </a:spcBef>
      <a:spcAft>
        <a:spcPts val="60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ts val="600"/>
      </a:spcBef>
      <a:spcAft>
        <a:spcPts val="600"/>
      </a:spcAft>
      <a:defRPr sz="1200" kern="1200">
        <a:solidFill>
          <a:schemeClr val="tx1"/>
        </a:solidFill>
        <a:latin typeface="Arial" pitchFamily="-107" charset="0"/>
        <a:ea typeface="ＭＳ Ｐゴシック" pitchFamily="-107" charset="-128"/>
        <a:cs typeface="ＭＳ Ｐゴシック" charset="0"/>
      </a:defRPr>
    </a:lvl2pPr>
    <a:lvl3pPr marL="914400" algn="l" rtl="0" eaLnBrk="0" fontAlgn="base" hangingPunct="0">
      <a:spcBef>
        <a:spcPts val="600"/>
      </a:spcBef>
      <a:spcAft>
        <a:spcPts val="600"/>
      </a:spcAft>
      <a:defRPr sz="1200" kern="1200">
        <a:solidFill>
          <a:schemeClr val="tx1"/>
        </a:solidFill>
        <a:latin typeface="Arial" pitchFamily="-107" charset="0"/>
        <a:ea typeface="ＭＳ Ｐゴシック" pitchFamily="-107" charset="-128"/>
        <a:cs typeface="ＭＳ Ｐゴシック" charset="0"/>
      </a:defRPr>
    </a:lvl3pPr>
    <a:lvl4pPr marL="1371600" algn="l" rtl="0" eaLnBrk="0" fontAlgn="base" hangingPunct="0">
      <a:spcBef>
        <a:spcPts val="600"/>
      </a:spcBef>
      <a:spcAft>
        <a:spcPts val="600"/>
      </a:spcAft>
      <a:defRPr sz="1200" kern="1200">
        <a:solidFill>
          <a:schemeClr val="tx1"/>
        </a:solidFill>
        <a:latin typeface="Arial" pitchFamily="-107" charset="0"/>
        <a:ea typeface="ＭＳ Ｐゴシック" pitchFamily="-107" charset="-128"/>
        <a:cs typeface="ＭＳ Ｐゴシック" charset="0"/>
      </a:defRPr>
    </a:lvl4pPr>
    <a:lvl5pPr marL="1828800" algn="l" rtl="0" eaLnBrk="0" fontAlgn="base" hangingPunct="0">
      <a:spcBef>
        <a:spcPts val="600"/>
      </a:spcBef>
      <a:spcAft>
        <a:spcPts val="600"/>
      </a:spcAft>
      <a:defRPr sz="1200" kern="1200">
        <a:solidFill>
          <a:schemeClr val="tx1"/>
        </a:solidFill>
        <a:latin typeface="Arial" pitchFamily="-107" charset="0"/>
        <a:ea typeface="ＭＳ Ｐゴシック" pitchFamily="-107"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s://oneportal.deta.qld.gov.au/Students/ChildSafetyWellbeing/studentprotection/Pages/Studentprotectiontraining.aspx"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6620" indent="-291008">
              <a:defRPr sz="2400">
                <a:solidFill>
                  <a:schemeClr val="tx1"/>
                </a:solidFill>
                <a:latin typeface="Arial" pitchFamily="34" charset="0"/>
                <a:ea typeface="ＭＳ Ｐゴシック" pitchFamily="34" charset="-128"/>
              </a:defRPr>
            </a:lvl2pPr>
            <a:lvl3pPr marL="1164031" indent="-232806">
              <a:defRPr sz="2400">
                <a:solidFill>
                  <a:schemeClr val="tx1"/>
                </a:solidFill>
                <a:latin typeface="Arial" pitchFamily="34" charset="0"/>
                <a:ea typeface="ＭＳ Ｐゴシック" pitchFamily="34" charset="-128"/>
              </a:defRPr>
            </a:lvl3pPr>
            <a:lvl4pPr marL="1629644" indent="-232806">
              <a:defRPr sz="2400">
                <a:solidFill>
                  <a:schemeClr val="tx1"/>
                </a:solidFill>
                <a:latin typeface="Arial" pitchFamily="34" charset="0"/>
                <a:ea typeface="ＭＳ Ｐゴシック" pitchFamily="34" charset="-128"/>
              </a:defRPr>
            </a:lvl4pPr>
            <a:lvl5pPr marL="2095256" indent="-232806">
              <a:defRPr sz="2400">
                <a:solidFill>
                  <a:schemeClr val="tx1"/>
                </a:solidFill>
                <a:latin typeface="Arial" pitchFamily="34" charset="0"/>
                <a:ea typeface="ＭＳ Ｐゴシック" pitchFamily="34" charset="-128"/>
              </a:defRPr>
            </a:lvl5pPr>
            <a:lvl6pPr marL="2560869" indent="-23280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6481" indent="-23280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2094" indent="-23280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7706" indent="-23280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A53E29-67C5-4378-A19A-8E3A8BFD8BD5}" type="slidenum">
              <a:rPr lang="en-US" altLang="en-US" sz="1200"/>
              <a:pPr/>
              <a:t>1</a:t>
            </a:fld>
            <a:endParaRPr lang="en-US" altLang="en-US" sz="1200"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ea typeface="ＭＳ Ｐゴシック" pitchFamily="34" charset="-128"/>
              </a:rPr>
              <a:t>Presentation for Principals to deliver to their staff in schools.</a:t>
            </a:r>
          </a:p>
          <a:p>
            <a:pPr eaLnBrk="1" hangingPunct="1"/>
            <a:r>
              <a:rPr lang="en-AU" altLang="en-US" dirty="0">
                <a:latin typeface="Arial" pitchFamily="34" charset="0"/>
                <a:ea typeface="ＭＳ Ｐゴシック" pitchFamily="34" charset="-128"/>
              </a:rPr>
              <a:t>It is important to be mindful that the information in this presentation may be of personal relevance to staff in the room.</a:t>
            </a:r>
          </a:p>
          <a:p>
            <a:pPr eaLnBrk="1" hangingPunct="1"/>
            <a:r>
              <a:rPr lang="en-US" altLang="en-US" dirty="0">
                <a:latin typeface="Arial" pitchFamily="34" charset="0"/>
                <a:ea typeface="ＭＳ Ｐゴシック" pitchFamily="34" charset="-128"/>
              </a:rPr>
              <a:t>Please ensure debriefing opportunities are available after the presentation, and on an ongoing basis, including access to information about available support and services available.</a:t>
            </a:r>
          </a:p>
        </p:txBody>
      </p:sp>
      <p:sp>
        <p:nvSpPr>
          <p:cNvPr id="2" name="Footer Placeholder 1"/>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Tree>
    <p:extLst>
      <p:ext uri="{BB962C8B-B14F-4D97-AF65-F5344CB8AC3E}">
        <p14:creationId xmlns:p14="http://schemas.microsoft.com/office/powerpoint/2010/main" val="90907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pPr marL="232806" indent="-232806" defTabSz="931225">
              <a:spcBef>
                <a:spcPts val="611"/>
              </a:spcBef>
              <a:spcAft>
                <a:spcPts val="611"/>
              </a:spcAft>
              <a:buFont typeface="+mj-lt"/>
              <a:buAutoNum type="arabicPeriod"/>
              <a:defRPr/>
            </a:pPr>
            <a:r>
              <a:rPr lang="en-AU" altLang="en-US" dirty="0">
                <a:latin typeface="Arial" pitchFamily="34" charset="0"/>
                <a:ea typeface="ＭＳ Ｐゴシック" pitchFamily="34" charset="-128"/>
                <a:cs typeface="Arial" panose="020B0604020202020204" pitchFamily="34" charset="0"/>
              </a:rPr>
              <a:t>http://www.betterhealth.vic.gov.au/bhcv2/bhcpdf.nsf/ByPDF/Domestic_violence_and_children/$File/Domestic_violence_and_children.pdf</a:t>
            </a:r>
            <a:endParaRPr lang="en-AU" dirty="0"/>
          </a:p>
          <a:p>
            <a:endParaRPr lang="en-AU" b="1" u="sng" dirty="0"/>
          </a:p>
          <a:p>
            <a:r>
              <a:rPr lang="en-AU" b="1" u="sng" dirty="0"/>
              <a:t>Image </a:t>
            </a:r>
          </a:p>
          <a:p>
            <a:pPr marL="174605" indent="-174605">
              <a:buFont typeface="Arial" pitchFamily="34" charset="0"/>
              <a:buChar char="•"/>
            </a:pPr>
            <a:r>
              <a:rPr lang="en-AU" dirty="0"/>
              <a:t>Courtesy of Department of State Development, Infrastructure and Planning - Stock Images</a:t>
            </a:r>
          </a:p>
          <a:p>
            <a:pPr marL="174605" indent="-174605">
              <a:buFont typeface="Arial" pitchFamily="34" charset="0"/>
              <a:buChar char="•"/>
            </a:pPr>
            <a:r>
              <a:rPr lang="en-AU" dirty="0"/>
              <a:t>Photographer/Source – Michael Bussy</a:t>
            </a:r>
          </a:p>
          <a:p>
            <a:pPr marL="174605" indent="-174605">
              <a:buFont typeface="Arial" pitchFamily="34" charset="0"/>
              <a:buChar char="•"/>
            </a:pPr>
            <a:r>
              <a:rPr lang="en-AU" dirty="0"/>
              <a:t>Copyright - © PhotoAlto</a:t>
            </a:r>
            <a:endParaRPr lang="en-AU" dirty="0" smtClean="0"/>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10</a:t>
            </a:fld>
            <a:endParaRPr lang="en-US" altLang="en-US" dirty="0"/>
          </a:p>
        </p:txBody>
      </p:sp>
    </p:spTree>
    <p:extLst>
      <p:ext uri="{BB962C8B-B14F-4D97-AF65-F5344CB8AC3E}">
        <p14:creationId xmlns:p14="http://schemas.microsoft.com/office/powerpoint/2010/main" val="29691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eaLnBrk="1" fontAlgn="auto" hangingPunct="1">
              <a:spcBef>
                <a:spcPts val="611"/>
              </a:spcBef>
              <a:spcAft>
                <a:spcPts val="611"/>
              </a:spcAft>
              <a:defRPr/>
            </a:pPr>
            <a:r>
              <a:rPr lang="en-AU" dirty="0">
                <a:solidFill>
                  <a:srgbClr val="000000"/>
                </a:solidFill>
                <a:latin typeface="Arial" pitchFamily="34" charset="0"/>
                <a:ea typeface="Osaka" pitchFamily="-95" charset="-128"/>
              </a:rPr>
              <a:t>10 September 2014 - Taskforce on Domestic and Family Violence in Queensland, chaired by the Honourable Quentin Bryce AD CVO, former Governor-General of Australia, was established </a:t>
            </a:r>
          </a:p>
          <a:p>
            <a:pPr defTabSz="931225" eaLnBrk="1" fontAlgn="auto" hangingPunct="1">
              <a:spcBef>
                <a:spcPts val="611"/>
              </a:spcBef>
              <a:spcAft>
                <a:spcPts val="611"/>
              </a:spcAft>
              <a:defRPr/>
            </a:pPr>
            <a:r>
              <a:rPr lang="en-AU" dirty="0">
                <a:solidFill>
                  <a:srgbClr val="000000"/>
                </a:solidFill>
                <a:latin typeface="Arial" pitchFamily="34" charset="0"/>
                <a:ea typeface="Osaka" pitchFamily="-95" charset="-128"/>
              </a:rPr>
              <a:t>Feb 15 - Not Now, Not Ever: Putting an End to Domestic and Family Violence in Queensland’ Taskforce Report was handed to the Premier by Chair, Dame Quentin Bryce.</a:t>
            </a:r>
          </a:p>
          <a:p>
            <a:pPr defTabSz="931225" eaLnBrk="1" fontAlgn="auto" hangingPunct="1">
              <a:spcBef>
                <a:spcPts val="611"/>
              </a:spcBef>
              <a:spcAft>
                <a:spcPts val="611"/>
              </a:spcAft>
              <a:defRPr/>
            </a:pPr>
            <a:r>
              <a:rPr lang="en-AU" dirty="0">
                <a:solidFill>
                  <a:srgbClr val="000000"/>
                </a:solidFill>
                <a:latin typeface="Arial" pitchFamily="34" charset="0"/>
                <a:ea typeface="Osaka" pitchFamily="-95" charset="-128"/>
              </a:rPr>
              <a:t>Aug 15 – 121 recommendations accepted as Government responsibility; the remaining 19 applied to the Non-Government sector and were fully supported by the Government.</a:t>
            </a:r>
          </a:p>
          <a:p>
            <a:pPr defTabSz="931225" eaLnBrk="1" fontAlgn="auto" hangingPunct="1">
              <a:spcBef>
                <a:spcPts val="611"/>
              </a:spcBef>
              <a:spcAft>
                <a:spcPts val="611"/>
              </a:spcAft>
              <a:defRPr/>
            </a:pPr>
            <a:r>
              <a:rPr lang="en-AU" dirty="0">
                <a:solidFill>
                  <a:srgbClr val="000000"/>
                </a:solidFill>
                <a:latin typeface="Arial" pitchFamily="34" charset="0"/>
                <a:ea typeface="Osaka" pitchFamily="-95" charset="-128"/>
              </a:rPr>
              <a:t>Aug 15 – the draft Domestic and Family Violence Prevention Strategy was developed to provide a high level plan to eliminate domestic and family violence in Queensland over the next 10 years. </a:t>
            </a:r>
          </a:p>
          <a:p>
            <a:pPr defTabSz="931225" eaLnBrk="1" fontAlgn="auto" hangingPunct="1">
              <a:spcBef>
                <a:spcPts val="611"/>
              </a:spcBef>
              <a:spcAft>
                <a:spcPts val="611"/>
              </a:spcAft>
              <a:defRPr/>
            </a:pPr>
            <a:r>
              <a:rPr lang="en-AU" dirty="0">
                <a:solidFill>
                  <a:srgbClr val="000000"/>
                </a:solidFill>
                <a:latin typeface="Arial" pitchFamily="34" charset="0"/>
                <a:ea typeface="Osaka" pitchFamily="-95" charset="-128"/>
              </a:rPr>
              <a:t>Leadership recommendations for DET include helping to change attitudes and behaviours of students towards violence and abuse in relationships, through curriculum and whole of school measures.</a:t>
            </a:r>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11</a:t>
            </a:fld>
            <a:endParaRPr lang="en-US" altLang="en-US" dirty="0"/>
          </a:p>
        </p:txBody>
      </p:sp>
    </p:spTree>
    <p:extLst>
      <p:ext uri="{BB962C8B-B14F-4D97-AF65-F5344CB8AC3E}">
        <p14:creationId xmlns:p14="http://schemas.microsoft.com/office/powerpoint/2010/main" val="134158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3064" indent="-289640">
              <a:defRPr sz="2400">
                <a:solidFill>
                  <a:schemeClr val="tx1"/>
                </a:solidFill>
                <a:latin typeface="Arial" pitchFamily="34" charset="0"/>
                <a:ea typeface="ＭＳ Ｐゴシック" pitchFamily="34" charset="-128"/>
              </a:defRPr>
            </a:lvl2pPr>
            <a:lvl3pPr marL="1158560" indent="-231712">
              <a:defRPr sz="2400">
                <a:solidFill>
                  <a:schemeClr val="tx1"/>
                </a:solidFill>
                <a:latin typeface="Arial" pitchFamily="34" charset="0"/>
                <a:ea typeface="ＭＳ Ｐゴシック" pitchFamily="34" charset="-128"/>
              </a:defRPr>
            </a:lvl3pPr>
            <a:lvl4pPr marL="1621984" indent="-231712">
              <a:defRPr sz="2400">
                <a:solidFill>
                  <a:schemeClr val="tx1"/>
                </a:solidFill>
                <a:latin typeface="Arial" pitchFamily="34" charset="0"/>
                <a:ea typeface="ＭＳ Ｐゴシック" pitchFamily="34" charset="-128"/>
              </a:defRPr>
            </a:lvl4pPr>
            <a:lvl5pPr marL="2085408" indent="-231712">
              <a:defRPr sz="2400">
                <a:solidFill>
                  <a:schemeClr val="tx1"/>
                </a:solidFill>
                <a:latin typeface="Arial" pitchFamily="34" charset="0"/>
                <a:ea typeface="ＭＳ Ｐゴシック" pitchFamily="34" charset="-128"/>
              </a:defRPr>
            </a:lvl5pPr>
            <a:lvl6pPr marL="2548832" indent="-23171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12257" indent="-23171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75681" indent="-23171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39105" indent="-23171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FA11089-D9FA-42D2-81FF-F7A750319CFB}" type="slidenum">
              <a:rPr lang="en-US" altLang="en-US" sz="1200"/>
              <a:pPr/>
              <a:t>12</a:t>
            </a:fld>
            <a:endParaRPr lang="en-US" altLang="en-US"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11"/>
              </a:spcBef>
            </a:pPr>
            <a:r>
              <a:rPr lang="en-AU" altLang="en-US" dirty="0">
                <a:latin typeface="Arial" pitchFamily="34" charset="0"/>
                <a:ea typeface="ＭＳ Ｐゴシック" pitchFamily="34" charset="-128"/>
              </a:rPr>
              <a:t>Explain that domestic and family violence is being tackled by governments and communities across the world.  This is not just an issues of critical importance to Australians alone.</a:t>
            </a:r>
          </a:p>
          <a:p>
            <a:pPr eaLnBrk="1" hangingPunct="1">
              <a:spcBef>
                <a:spcPts val="611"/>
              </a:spcBef>
            </a:pPr>
            <a:r>
              <a:rPr lang="en-AU" altLang="en-US" dirty="0">
                <a:latin typeface="Arial" pitchFamily="34" charset="0"/>
                <a:ea typeface="ＭＳ Ｐゴシック" pitchFamily="34" charset="-128"/>
              </a:rPr>
              <a:t>Watch the official Super Bowl NO MORE ad (the first-ever Super Bowl commercial addressing domestic violence and sexual assault). The ad aired live during the Super Bowl on February 1, 2015. </a:t>
            </a:r>
          </a:p>
          <a:p>
            <a:pPr>
              <a:spcBef>
                <a:spcPts val="611"/>
              </a:spcBef>
            </a:pPr>
            <a:r>
              <a:rPr lang="en-AU" altLang="en-US" dirty="0">
                <a:latin typeface="Arial" pitchFamily="34" charset="0"/>
                <a:ea typeface="ＭＳ Ｐゴシック" pitchFamily="34" charset="-128"/>
              </a:rPr>
              <a:t>The 911 call is a re-enactment </a:t>
            </a:r>
            <a:r>
              <a:rPr lang="en-AU" altLang="en-US" dirty="0">
                <a:solidFill>
                  <a:srgbClr val="8BCACF"/>
                </a:solidFill>
                <a:latin typeface="Arial" pitchFamily="34" charset="0"/>
                <a:ea typeface="ＭＳ Ｐゴシック" pitchFamily="34" charset="-128"/>
              </a:rPr>
              <a:t>based on a true story</a:t>
            </a:r>
            <a:r>
              <a:rPr lang="en-AU" altLang="en-US" dirty="0">
                <a:latin typeface="Arial" pitchFamily="34" charset="0"/>
                <a:ea typeface="ＭＳ Ｐゴシック" pitchFamily="34" charset="-128"/>
              </a:rPr>
              <a:t>, and inspired by other women using the tactic of disguising their calls while reaching out for help. </a:t>
            </a:r>
          </a:p>
          <a:p>
            <a:pPr eaLnBrk="1" hangingPunct="1">
              <a:spcBef>
                <a:spcPts val="611"/>
              </a:spcBef>
            </a:pPr>
            <a:r>
              <a:rPr lang="en-AU" altLang="en-US" sz="1800" dirty="0">
                <a:latin typeface="Arial" pitchFamily="34" charset="0"/>
                <a:ea typeface="ＭＳ Ｐゴシック" pitchFamily="34" charset="-128"/>
              </a:rPr>
              <a:t>Double click on the video to make it play.</a:t>
            </a:r>
          </a:p>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7337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Arial" pitchFamily="34" charset="0"/>
                <a:ea typeface="ＭＳ Ｐゴシック" pitchFamily="34" charset="-128"/>
              </a:rPr>
              <a:t>Discretionary Paid Special Leave entitlements are outlined within the Special Leave Directive 9/13. Principals and Managers can approve up to 5 days.  For discretionary special leave greater than 5 days, Regional Directors, Assistant Regional Directors and the Assistant Director General HR can consider and approve paid leave on a case by case basis.  Documentation to support this leave request is desirable.  If however documentation is not able to be provided to support the request, consideration and approval can be provided to all requests.</a:t>
            </a:r>
          </a:p>
          <a:p>
            <a:endParaRPr lang="en-AU" altLang="en-US" dirty="0">
              <a:latin typeface="Arial" pitchFamily="34" charset="0"/>
              <a:ea typeface="ＭＳ Ｐゴシック" pitchFamily="34" charset="-128"/>
            </a:endParaRPr>
          </a:p>
          <a:p>
            <a:r>
              <a:rPr lang="en-AU" altLang="en-US" dirty="0">
                <a:latin typeface="Arial" pitchFamily="34" charset="0"/>
                <a:ea typeface="ＭＳ Ｐゴシック" pitchFamily="34" charset="-128"/>
              </a:rPr>
              <a:t>Workplace Safety Plan are similar to a Rehabilitation and Return to Work Plan</a:t>
            </a:r>
          </a:p>
          <a:p>
            <a:r>
              <a:rPr lang="en-AU" altLang="en-US" dirty="0">
                <a:latin typeface="Arial" pitchFamily="34" charset="0"/>
                <a:ea typeface="ＭＳ Ｐゴシック" pitchFamily="34" charset="-128"/>
              </a:rPr>
              <a:t>Have a start, review/end date and is developed by the Principal/Supervisor and affected staff member collaboratively.  </a:t>
            </a:r>
          </a:p>
          <a:p>
            <a:r>
              <a:rPr lang="en-AU" altLang="en-US" dirty="0">
                <a:latin typeface="Arial" pitchFamily="34" charset="0"/>
                <a:ea typeface="ＭＳ Ｐゴシック" pitchFamily="34" charset="-128"/>
              </a:rPr>
              <a:t>Addresses issues such as:</a:t>
            </a:r>
          </a:p>
          <a:p>
            <a:pPr marL="291008" indent="-291008">
              <a:buClr>
                <a:schemeClr val="accent2"/>
              </a:buClr>
              <a:buFontTx/>
              <a:buChar char="•"/>
            </a:pPr>
            <a:r>
              <a:rPr lang="en-AU" altLang="en-US" dirty="0">
                <a:latin typeface="Arial" pitchFamily="34" charset="0"/>
                <a:ea typeface="ＭＳ Ｐゴシック" pitchFamily="34" charset="-128"/>
              </a:rPr>
              <a:t>identifying a safe place </a:t>
            </a:r>
          </a:p>
          <a:p>
            <a:pPr marL="291008" indent="-291008">
              <a:buClr>
                <a:schemeClr val="accent2"/>
              </a:buClr>
              <a:buFontTx/>
              <a:buChar char="•"/>
            </a:pPr>
            <a:r>
              <a:rPr lang="en-AU" altLang="en-US" dirty="0">
                <a:latin typeface="Arial" pitchFamily="34" charset="0"/>
                <a:ea typeface="ＭＳ Ｐゴシック" pitchFamily="34" charset="-128"/>
              </a:rPr>
              <a:t>identifying a co-worker </a:t>
            </a:r>
          </a:p>
          <a:p>
            <a:pPr marL="291008" indent="-291008">
              <a:buClr>
                <a:schemeClr val="accent2"/>
              </a:buClr>
              <a:buFontTx/>
              <a:buChar char="•"/>
            </a:pPr>
            <a:r>
              <a:rPr lang="en-AU" altLang="en-US" dirty="0">
                <a:latin typeface="Arial" pitchFamily="34" charset="0"/>
                <a:ea typeface="ＭＳ Ｐゴシック" pitchFamily="34" charset="-128"/>
              </a:rPr>
              <a:t>strategies for travelling to and from work </a:t>
            </a:r>
          </a:p>
          <a:p>
            <a:pPr marL="291008" indent="-291008">
              <a:buClr>
                <a:schemeClr val="accent2"/>
              </a:buClr>
              <a:buFontTx/>
              <a:buChar char="•"/>
            </a:pPr>
            <a:r>
              <a:rPr lang="en-AU" altLang="en-US" dirty="0">
                <a:latin typeface="Arial" pitchFamily="34" charset="0"/>
                <a:ea typeface="ＭＳ Ｐゴシック" pitchFamily="34" charset="-128"/>
              </a:rPr>
              <a:t>changes to working times</a:t>
            </a:r>
          </a:p>
          <a:p>
            <a:pPr marL="291008" indent="-291008">
              <a:buClr>
                <a:schemeClr val="accent2"/>
              </a:buClr>
              <a:buFontTx/>
              <a:buChar char="•"/>
            </a:pPr>
            <a:r>
              <a:rPr lang="en-AU" altLang="en-US" dirty="0">
                <a:latin typeface="Arial" pitchFamily="34" charset="0"/>
                <a:ea typeface="ＭＳ Ｐゴシック" pitchFamily="34" charset="-128"/>
              </a:rPr>
              <a:t>changes to work practices. </a:t>
            </a:r>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13</a:t>
            </a:fld>
            <a:endParaRPr lang="en-US" altLang="en-US" dirty="0"/>
          </a:p>
        </p:txBody>
      </p:sp>
    </p:spTree>
    <p:extLst>
      <p:ext uri="{BB962C8B-B14F-4D97-AF65-F5344CB8AC3E}">
        <p14:creationId xmlns:p14="http://schemas.microsoft.com/office/powerpoint/2010/main" val="54072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AU" altLang="en-US" dirty="0">
                <a:solidFill>
                  <a:srgbClr val="000000"/>
                </a:solidFill>
                <a:latin typeface="Arial" panose="020B0604020202020204" pitchFamily="34" charset="0"/>
                <a:cs typeface="Arial" panose="020B0604020202020204" pitchFamily="34" charset="0"/>
              </a:rPr>
              <a:t>If you are concerned about a colleague, let them know your concerns privately and encourage them to speak to their Supervisor/Manager.</a:t>
            </a:r>
          </a:p>
          <a:p>
            <a:pPr>
              <a:spcBef>
                <a:spcPts val="611"/>
              </a:spcBef>
              <a:spcAft>
                <a:spcPts val="611"/>
              </a:spcAft>
            </a:pPr>
            <a:r>
              <a:rPr lang="en-AU" altLang="en-US" dirty="0">
                <a:solidFill>
                  <a:srgbClr val="000000"/>
                </a:solidFill>
                <a:latin typeface="Arial" panose="020B0604020202020204" pitchFamily="34" charset="0"/>
                <a:cs typeface="Arial" panose="020B0604020202020204" pitchFamily="34" charset="0"/>
              </a:rPr>
              <a:t>Encourage the person to contact a specialist domestic and family violence service for confidential information and support.</a:t>
            </a:r>
          </a:p>
          <a:p>
            <a:pPr>
              <a:spcAft>
                <a:spcPts val="611"/>
              </a:spcAft>
            </a:pPr>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14</a:t>
            </a:fld>
            <a:endParaRPr lang="en-US" altLang="en-US" dirty="0"/>
          </a:p>
        </p:txBody>
      </p:sp>
    </p:spTree>
    <p:extLst>
      <p:ext uri="{BB962C8B-B14F-4D97-AF65-F5344CB8AC3E}">
        <p14:creationId xmlns:p14="http://schemas.microsoft.com/office/powerpoint/2010/main" val="138718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AU" dirty="0">
                <a:latin typeface="Arial" panose="020B0604020202020204" pitchFamily="34" charset="0"/>
                <a:cs typeface="Arial" panose="020B0604020202020204" pitchFamily="34" charset="0"/>
              </a:rPr>
              <a:t>The recommendations relevant to schools, contained within the </a:t>
            </a:r>
            <a:r>
              <a:rPr lang="en-AU" i="1" dirty="0">
                <a:latin typeface="Arial" panose="020B0604020202020204" pitchFamily="34" charset="0"/>
                <a:cs typeface="Arial" panose="020B0604020202020204" pitchFamily="34" charset="0"/>
              </a:rPr>
              <a:t>Not Now, Not Ever – Putting an End to Domestic and Family Violence in Queensland</a:t>
            </a:r>
            <a:r>
              <a:rPr lang="en-AU" dirty="0">
                <a:latin typeface="Arial" panose="020B0604020202020204" pitchFamily="34" charset="0"/>
                <a:cs typeface="Arial" panose="020B0604020202020204" pitchFamily="34" charset="0"/>
              </a:rPr>
              <a:t> Taskforce Report include embedding within the existing curriculum:</a:t>
            </a:r>
          </a:p>
          <a:p>
            <a:pPr marL="174605" indent="-174605">
              <a:spcBef>
                <a:spcPts val="611"/>
              </a:spcBef>
              <a:spcAft>
                <a:spcPts val="611"/>
              </a:spcAft>
              <a:buFont typeface="Arial" panose="020B0604020202020204" pitchFamily="34" charset="0"/>
              <a:buChar char="•"/>
            </a:pPr>
            <a:r>
              <a:rPr lang="en-AU" dirty="0">
                <a:latin typeface="Arial" panose="020B0604020202020204" pitchFamily="34" charset="0"/>
                <a:cs typeface="Arial" panose="020B0604020202020204" pitchFamily="34" charset="0"/>
              </a:rPr>
              <a:t>information to assist children and young people to understand the importance of establishing and maintaining healthy, respectful relationships;</a:t>
            </a:r>
          </a:p>
          <a:p>
            <a:pPr marL="174605" indent="-174605">
              <a:spcBef>
                <a:spcPts val="611"/>
              </a:spcBef>
              <a:spcAft>
                <a:spcPts val="611"/>
              </a:spcAft>
              <a:buFont typeface="Arial" panose="020B0604020202020204" pitchFamily="34" charset="0"/>
              <a:buChar char="•"/>
            </a:pPr>
            <a:r>
              <a:rPr lang="en-AU" dirty="0">
                <a:latin typeface="Arial" panose="020B0604020202020204" pitchFamily="34" charset="0"/>
                <a:cs typeface="Arial" panose="020B0604020202020204" pitchFamily="34" charset="0"/>
              </a:rPr>
              <a:t>information about resolving conflict without violence and valuing gender equality; and</a:t>
            </a:r>
          </a:p>
          <a:p>
            <a:pPr marL="174605" indent="-174605">
              <a:spcBef>
                <a:spcPts val="611"/>
              </a:spcBef>
              <a:spcAft>
                <a:spcPts val="611"/>
              </a:spcAft>
              <a:buFont typeface="Arial" panose="020B0604020202020204" pitchFamily="34" charset="0"/>
              <a:buChar char="•"/>
            </a:pPr>
            <a:r>
              <a:rPr lang="en-AU" dirty="0">
                <a:latin typeface="Arial" panose="020B0604020202020204" pitchFamily="34" charset="0"/>
                <a:cs typeface="Arial" panose="020B0604020202020204" pitchFamily="34" charset="0"/>
              </a:rPr>
              <a:t>information helping students to recognise, respond and seek appropriate support when they or others feel unsafe. </a:t>
            </a:r>
          </a:p>
          <a:p>
            <a:pPr defTabSz="931225" eaLnBrk="1" fontAlgn="auto" hangingPunct="1">
              <a:spcBef>
                <a:spcPts val="611"/>
              </a:spcBef>
              <a:spcAft>
                <a:spcPts val="611"/>
              </a:spcAft>
              <a:defRPr/>
            </a:pPr>
            <a:r>
              <a:rPr lang="en-AU" altLang="en-US" dirty="0">
                <a:solidFill>
                  <a:srgbClr val="000000"/>
                </a:solidFill>
                <a:latin typeface="Arial" panose="020B0604020202020204" pitchFamily="34" charset="0"/>
                <a:cs typeface="Arial" panose="020B0604020202020204" pitchFamily="34" charset="0"/>
              </a:rPr>
              <a:t>In 2016 a new Respectful relationships resource will be released. It may be delivered as part of a school’s student well-being or pastoral care program.</a:t>
            </a:r>
          </a:p>
          <a:p>
            <a:pPr defTabSz="931225" eaLnBrk="1" fontAlgn="auto" hangingPunct="1">
              <a:spcBef>
                <a:spcPts val="611"/>
              </a:spcBef>
              <a:spcAft>
                <a:spcPts val="611"/>
              </a:spcAft>
              <a:defRPr/>
            </a:pPr>
            <a:r>
              <a:rPr lang="en-AU" dirty="0">
                <a:latin typeface="Arial" panose="020B0604020202020204" pitchFamily="34" charset="0"/>
                <a:cs typeface="Arial" panose="020B0604020202020204" pitchFamily="34" charset="0"/>
              </a:rPr>
              <a:t>The additional resource will be accessible to all state and non-state school teachers via a web-based platform.</a:t>
            </a:r>
          </a:p>
          <a:p>
            <a:pPr defTabSz="931225" eaLnBrk="1" fontAlgn="auto" hangingPunct="1">
              <a:spcBef>
                <a:spcPts val="611"/>
              </a:spcBef>
              <a:spcAft>
                <a:spcPts val="611"/>
              </a:spcAft>
              <a:defRPr/>
            </a:pPr>
            <a:endParaRPr lang="en-AU" dirty="0">
              <a:latin typeface="Arial" panose="020B0604020202020204" pitchFamily="34" charset="0"/>
              <a:cs typeface="Arial" panose="020B0604020202020204" pitchFamily="34" charset="0"/>
            </a:endParaRPr>
          </a:p>
          <a:p>
            <a:pPr defTabSz="931225" eaLnBrk="1" fontAlgn="auto" hangingPunct="1">
              <a:spcBef>
                <a:spcPts val="611"/>
              </a:spcBef>
              <a:spcAft>
                <a:spcPts val="611"/>
              </a:spcAft>
              <a:defRPr/>
            </a:pPr>
            <a:r>
              <a:rPr lang="en-AU" b="1" u="sng" dirty="0">
                <a:latin typeface="Arial" panose="020B0604020202020204" pitchFamily="34" charset="0"/>
                <a:cs typeface="Arial" panose="020B0604020202020204" pitchFamily="34" charset="0"/>
              </a:rPr>
              <a:t>Clipart attribution</a:t>
            </a:r>
          </a:p>
          <a:p>
            <a:pPr defTabSz="931225" eaLnBrk="1" fontAlgn="auto" hangingPunct="1">
              <a:spcBef>
                <a:spcPts val="611"/>
              </a:spcBef>
              <a:spcAft>
                <a:spcPts val="611"/>
              </a:spcAft>
              <a:defRPr/>
            </a:pPr>
            <a:r>
              <a:rPr lang="en-AU" dirty="0">
                <a:solidFill>
                  <a:schemeClr val="bg1">
                    <a:lumMod val="50000"/>
                  </a:schemeClr>
                </a:solidFill>
              </a:rPr>
              <a:t>http://www.clker.com/clipart-payslip.html </a:t>
            </a:r>
          </a:p>
          <a:p>
            <a:pPr defTabSz="931225" eaLnBrk="1" fontAlgn="auto" hangingPunct="1">
              <a:spcBef>
                <a:spcPts val="611"/>
              </a:spcBef>
              <a:spcAft>
                <a:spcPts val="611"/>
              </a:spcAft>
              <a:defRPr/>
            </a:pPr>
            <a:endParaRPr lang="en-AU"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15</a:t>
            </a:fld>
            <a:endParaRPr lang="en-US" altLang="en-US" dirty="0"/>
          </a:p>
        </p:txBody>
      </p:sp>
    </p:spTree>
    <p:extLst>
      <p:ext uri="{BB962C8B-B14F-4D97-AF65-F5344CB8AC3E}">
        <p14:creationId xmlns:p14="http://schemas.microsoft.com/office/powerpoint/2010/main" val="127436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eaLnBrk="1" fontAlgn="auto" hangingPunct="1">
              <a:spcBef>
                <a:spcPts val="611"/>
              </a:spcBef>
              <a:spcAft>
                <a:spcPts val="611"/>
              </a:spcAft>
              <a:defRPr/>
            </a:pPr>
            <a:r>
              <a:rPr lang="en-AU" dirty="0">
                <a:latin typeface="Arial" panose="020B0604020202020204" pitchFamily="34" charset="0"/>
                <a:cs typeface="Arial" panose="020B0604020202020204" pitchFamily="34" charset="0"/>
              </a:rPr>
              <a:t>The C2C materials are available for all schools via OneSchool (state schools) or Scootle (non-state schools). </a:t>
            </a:r>
          </a:p>
          <a:p>
            <a:pPr defTabSz="931225" eaLnBrk="1" fontAlgn="auto" hangingPunct="1">
              <a:spcBef>
                <a:spcPts val="611"/>
              </a:spcBef>
              <a:spcAft>
                <a:spcPts val="611"/>
              </a:spcAft>
              <a:defRPr/>
            </a:pPr>
            <a:r>
              <a:rPr lang="en-AU" dirty="0">
                <a:latin typeface="Arial" panose="020B0604020202020204" pitchFamily="34" charset="0"/>
                <a:cs typeface="Arial" panose="020B0604020202020204" pitchFamily="34" charset="0"/>
              </a:rPr>
              <a:t>The Daniel Morcombe Child Safety Curriculum materials are also available through these platforms, and additionally through the Learning Place.</a:t>
            </a:r>
            <a:endParaRPr lang="en-AU" altLang="en-US"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16</a:t>
            </a:fld>
            <a:endParaRPr lang="en-US" altLang="en-US" dirty="0"/>
          </a:p>
        </p:txBody>
      </p:sp>
    </p:spTree>
    <p:extLst>
      <p:ext uri="{BB962C8B-B14F-4D97-AF65-F5344CB8AC3E}">
        <p14:creationId xmlns:p14="http://schemas.microsoft.com/office/powerpoint/2010/main" val="12743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r>
              <a:rPr lang="en-AU" dirty="0" smtClean="0"/>
              <a:t>Schools are able to support students</a:t>
            </a:r>
            <a:r>
              <a:rPr lang="en-AU" baseline="0" dirty="0" smtClean="0"/>
              <a:t> and families through a variety of professionals and agencies including:</a:t>
            </a:r>
          </a:p>
          <a:p>
            <a:pPr marL="174605" indent="-174605">
              <a:spcBef>
                <a:spcPts val="611"/>
              </a:spcBef>
              <a:spcAft>
                <a:spcPts val="611"/>
              </a:spcAft>
              <a:buClr>
                <a:srgbClr val="00B0F0"/>
              </a:buClr>
              <a:buFont typeface="Arial" panose="020B0604020202020204" pitchFamily="34" charset="0"/>
              <a:buChar char="•"/>
            </a:pPr>
            <a:r>
              <a:rPr lang="en-AU" altLang="en-US" dirty="0" smtClean="0">
                <a:solidFill>
                  <a:srgbClr val="000000"/>
                </a:solidFill>
              </a:rPr>
              <a:t>g</a:t>
            </a:r>
            <a:r>
              <a:rPr lang="en-AU" altLang="en-US" dirty="0">
                <a:solidFill>
                  <a:srgbClr val="000000"/>
                </a:solidFill>
              </a:rPr>
              <a:t>uidance officers</a:t>
            </a:r>
          </a:p>
          <a:p>
            <a:pPr marL="174605" indent="-174605">
              <a:spcBef>
                <a:spcPts val="611"/>
              </a:spcBef>
              <a:spcAft>
                <a:spcPts val="611"/>
              </a:spcAft>
              <a:buClr>
                <a:srgbClr val="00B0F0"/>
              </a:buClr>
              <a:buFont typeface="Arial" panose="020B0604020202020204" pitchFamily="34" charset="0"/>
              <a:buChar char="•"/>
            </a:pPr>
            <a:r>
              <a:rPr lang="en-AU" altLang="en-US" dirty="0" smtClean="0">
                <a:solidFill>
                  <a:srgbClr val="000000"/>
                </a:solidFill>
              </a:rPr>
              <a:t>youth support coordinators </a:t>
            </a:r>
          </a:p>
          <a:p>
            <a:pPr marL="174605" indent="-174605">
              <a:spcBef>
                <a:spcPts val="611"/>
              </a:spcBef>
              <a:spcAft>
                <a:spcPts val="611"/>
              </a:spcAft>
              <a:buClr>
                <a:srgbClr val="00B0F0"/>
              </a:buClr>
              <a:buFont typeface="Arial" panose="020B0604020202020204" pitchFamily="34" charset="0"/>
              <a:buChar char="•"/>
            </a:pPr>
            <a:r>
              <a:rPr lang="en-AU" altLang="en-US" dirty="0" smtClean="0">
                <a:solidFill>
                  <a:srgbClr val="000000"/>
                </a:solidFill>
              </a:rPr>
              <a:t>school-based youth health nurses</a:t>
            </a:r>
          </a:p>
          <a:p>
            <a:pPr marL="174605" indent="-174605">
              <a:spcBef>
                <a:spcPts val="611"/>
              </a:spcBef>
              <a:spcAft>
                <a:spcPts val="611"/>
              </a:spcAft>
              <a:buClr>
                <a:srgbClr val="00B0F0"/>
              </a:buClr>
              <a:buFont typeface="Arial" panose="020B0604020202020204" pitchFamily="34" charset="0"/>
              <a:buChar char="•"/>
            </a:pPr>
            <a:r>
              <a:rPr lang="en-AU" altLang="en-US" dirty="0" smtClean="0">
                <a:solidFill>
                  <a:srgbClr val="000000"/>
                </a:solidFill>
              </a:rPr>
              <a:t>community liaison officers</a:t>
            </a:r>
          </a:p>
          <a:p>
            <a:pPr marL="174605" indent="-174605">
              <a:spcBef>
                <a:spcPts val="611"/>
              </a:spcBef>
              <a:spcAft>
                <a:spcPts val="611"/>
              </a:spcAft>
              <a:buClr>
                <a:srgbClr val="00B0F0"/>
              </a:buClr>
              <a:buFont typeface="Arial" panose="020B0604020202020204" pitchFamily="34" charset="0"/>
              <a:buChar char="•"/>
            </a:pPr>
            <a:r>
              <a:rPr lang="en-AU" altLang="en-US" dirty="0" smtClean="0">
                <a:solidFill>
                  <a:srgbClr val="000000"/>
                </a:solidFill>
              </a:rPr>
              <a:t>chaplains</a:t>
            </a:r>
          </a:p>
          <a:p>
            <a:pPr marL="174605" indent="-174605">
              <a:spcBef>
                <a:spcPts val="611"/>
              </a:spcBef>
              <a:spcAft>
                <a:spcPts val="611"/>
              </a:spcAft>
              <a:buClr>
                <a:srgbClr val="00B0F0"/>
              </a:buClr>
              <a:buFont typeface="Arial" panose="020B0604020202020204" pitchFamily="34" charset="0"/>
              <a:buChar char="•"/>
            </a:pPr>
            <a:r>
              <a:rPr lang="en-AU" altLang="en-US" dirty="0" smtClean="0">
                <a:solidFill>
                  <a:srgbClr val="000000"/>
                </a:solidFill>
              </a:rPr>
              <a:t>school-based police officers</a:t>
            </a:r>
          </a:p>
          <a:p>
            <a:pPr>
              <a:spcBef>
                <a:spcPts val="611"/>
              </a:spcBef>
              <a:spcAft>
                <a:spcPts val="611"/>
              </a:spcAft>
              <a:buClr>
                <a:srgbClr val="00B0F0"/>
              </a:buClr>
            </a:pPr>
            <a:r>
              <a:rPr lang="en-AU" altLang="en-US" dirty="0">
                <a:solidFill>
                  <a:srgbClr val="000000"/>
                </a:solidFill>
              </a:rPr>
              <a:t>Information about counselling and support for families experiencing domestic and family violence is available on the Queensland Government website at http://www.qld.gov.au/community/getting-support-health-social-issue/counselling-support-advice/index.html </a:t>
            </a:r>
          </a:p>
          <a:p>
            <a:endParaRPr lang="en-AU" dirty="0"/>
          </a:p>
          <a:p>
            <a:endParaRPr lang="en-AU" b="1" u="sng" dirty="0"/>
          </a:p>
          <a:p>
            <a:r>
              <a:rPr lang="en-AU" b="1" u="sng" dirty="0"/>
              <a:t>Image </a:t>
            </a:r>
          </a:p>
          <a:p>
            <a:pPr marL="174605" indent="-174605">
              <a:buFont typeface="Arial" panose="020B0604020202020204" pitchFamily="34" charset="0"/>
              <a:buChar char="•"/>
            </a:pPr>
            <a:r>
              <a:rPr lang="en-AU" dirty="0"/>
              <a:t>PHOTOGRAPHER / SOURCE: © Digital Vision. </a:t>
            </a:r>
          </a:p>
          <a:p>
            <a:pPr marL="174605" indent="-174605">
              <a:buFont typeface="Arial" panose="020B0604020202020204" pitchFamily="34" charset="0"/>
              <a:buChar char="•"/>
            </a:pPr>
            <a:r>
              <a:rPr lang="en-AU" dirty="0"/>
              <a:t>DISTRIBUTION RESTRICTIONS: Please note this image is not 'sun safe'. There are 'sun safe' images available under the HEALTH/SUN SAFE topic is this is a requirement for your project. </a:t>
            </a:r>
          </a:p>
          <a:p>
            <a:pPr marL="174605" indent="-174605">
              <a:buFont typeface="Arial" panose="020B0604020202020204" pitchFamily="34" charset="0"/>
              <a:buChar char="•"/>
            </a:pPr>
            <a:r>
              <a:rPr lang="en-AU" dirty="0"/>
              <a:t>COPYRIGHT: © Digital Vision.</a:t>
            </a:r>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17</a:t>
            </a:fld>
            <a:endParaRPr lang="en-US" altLang="en-US" dirty="0"/>
          </a:p>
        </p:txBody>
      </p:sp>
    </p:spTree>
    <p:extLst>
      <p:ext uri="{BB962C8B-B14F-4D97-AF65-F5344CB8AC3E}">
        <p14:creationId xmlns:p14="http://schemas.microsoft.com/office/powerpoint/2010/main" val="717906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Harm to a child, is any detrimental effect of a </a:t>
            </a:r>
            <a:r>
              <a:rPr lang="en-AU" b="1" dirty="0" smtClean="0"/>
              <a:t>significant</a:t>
            </a:r>
            <a:r>
              <a:rPr lang="en-AU" dirty="0" smtClean="0"/>
              <a:t> nature on the child’s physical, psychological or emotional wellbeing. Harm can be caused by:</a:t>
            </a:r>
          </a:p>
          <a:p>
            <a:pPr marL="174605" indent="-174605">
              <a:buFont typeface="Arial"/>
              <a:buChar char="•"/>
            </a:pPr>
            <a:r>
              <a:rPr lang="en-AU" dirty="0"/>
              <a:t>sexual abuse or exploitation</a:t>
            </a:r>
          </a:p>
          <a:p>
            <a:pPr marL="174605" indent="-174605">
              <a:buFont typeface="Arial"/>
              <a:buChar char="•"/>
            </a:pPr>
            <a:r>
              <a:rPr lang="en-AU" dirty="0"/>
              <a:t>physical abuse</a:t>
            </a:r>
          </a:p>
          <a:p>
            <a:pPr marL="174605" indent="-174605">
              <a:buFont typeface="Arial"/>
              <a:buChar char="•"/>
            </a:pPr>
            <a:r>
              <a:rPr lang="en-AU" dirty="0"/>
              <a:t>psychological or emotional abuse</a:t>
            </a:r>
          </a:p>
          <a:p>
            <a:pPr marL="174605" indent="-174605">
              <a:buFont typeface="Arial"/>
              <a:buChar char="•"/>
            </a:pPr>
            <a:r>
              <a:rPr lang="en-AU" dirty="0"/>
              <a:t>neglect</a:t>
            </a:r>
          </a:p>
          <a:p>
            <a:r>
              <a:rPr lang="en-AU" sz="800" i="1" dirty="0"/>
              <a:t>(Child Protection Act 1999)</a:t>
            </a:r>
          </a:p>
          <a:p>
            <a:endParaRPr lang="en-AU" sz="800" i="1" dirty="0"/>
          </a:p>
          <a:p>
            <a:r>
              <a:rPr lang="en-AU" sz="800" b="1" u="sng" dirty="0"/>
              <a:t>Image</a:t>
            </a:r>
          </a:p>
          <a:p>
            <a:pPr defTabSz="931225">
              <a:spcBef>
                <a:spcPts val="611"/>
              </a:spcBef>
              <a:spcAft>
                <a:spcPts val="611"/>
              </a:spcAft>
              <a:defRPr/>
            </a:pPr>
            <a:r>
              <a:rPr lang="en-AU" sz="800" dirty="0"/>
              <a:t>PHOTOGRAPHER OR SOURCE: Scott T. Baxter/Photodisc</a:t>
            </a:r>
            <a:br>
              <a:rPr lang="en-AU" sz="800" dirty="0"/>
            </a:br>
            <a:r>
              <a:rPr lang="en-AU" sz="800" dirty="0"/>
              <a:t>COPYRIGHT: © Photodisc.</a:t>
            </a:r>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18</a:t>
            </a:fld>
            <a:endParaRPr lang="en-US" altLang="en-US" dirty="0"/>
          </a:p>
        </p:txBody>
      </p:sp>
    </p:spTree>
    <p:extLst>
      <p:ext uri="{BB962C8B-B14F-4D97-AF65-F5344CB8AC3E}">
        <p14:creationId xmlns:p14="http://schemas.microsoft.com/office/powerpoint/2010/main" val="26581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Harm may be considered ‘significant’ when it is sufficiently serious to warrant a response by a statutory agency, irrespective of a family's consent.  Significant harm -</a:t>
            </a:r>
          </a:p>
          <a:p>
            <a:pPr marL="174605" indent="-174605">
              <a:buFont typeface="Arial"/>
              <a:buChar char="•"/>
            </a:pPr>
            <a:r>
              <a:rPr lang="en-AU" dirty="0" smtClean="0"/>
              <a:t>may reasonably be expected to produce a substantial and demonstrably adverse impact on the child’s safety, welfare, or well-being</a:t>
            </a:r>
          </a:p>
          <a:p>
            <a:pPr marL="174605" indent="-174605">
              <a:buFont typeface="Arial"/>
              <a:buChar char="•"/>
            </a:pPr>
            <a:r>
              <a:rPr lang="en-AU" dirty="0" smtClean="0"/>
              <a:t>is not minor or trivial</a:t>
            </a:r>
          </a:p>
          <a:p>
            <a:pPr marL="174605" indent="-174605">
              <a:buFont typeface="Arial"/>
              <a:buChar char="•"/>
            </a:pPr>
            <a:r>
              <a:rPr lang="en-AU" dirty="0" smtClean="0"/>
              <a:t>may be a single act or omission or an accumulation of acts or omissions.</a:t>
            </a:r>
          </a:p>
          <a:p>
            <a:r>
              <a:rPr lang="en-AU" dirty="0" smtClean="0"/>
              <a:t>(From the resource Queensland Child Protection Guide – an introduction for professionals published by the Children’s Research Centre)</a:t>
            </a:r>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19</a:t>
            </a:fld>
            <a:endParaRPr lang="en-US" altLang="en-US" dirty="0"/>
          </a:p>
        </p:txBody>
      </p:sp>
    </p:spTree>
    <p:extLst>
      <p:ext uri="{BB962C8B-B14F-4D97-AF65-F5344CB8AC3E}">
        <p14:creationId xmlns:p14="http://schemas.microsoft.com/office/powerpoint/2010/main" val="362874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11"/>
              </a:spcBef>
              <a:spcAft>
                <a:spcPts val="611"/>
              </a:spcAft>
            </a:pPr>
            <a:r>
              <a:rPr lang="en-AU" altLang="en-US" b="1" dirty="0">
                <a:latin typeface="Arial" pitchFamily="34" charset="0"/>
                <a:ea typeface="ＭＳ Ｐゴシック" pitchFamily="34" charset="-128"/>
                <a:cs typeface="Arial" panose="020B0604020202020204" pitchFamily="34" charset="0"/>
              </a:rPr>
              <a:t>Domestic and family violence</a:t>
            </a:r>
            <a:r>
              <a:rPr lang="en-AU" altLang="en-US" dirty="0">
                <a:latin typeface="Arial" pitchFamily="34" charset="0"/>
                <a:ea typeface="ＭＳ Ｐゴシック" pitchFamily="34" charset="-128"/>
                <a:cs typeface="Arial" panose="020B0604020202020204" pitchFamily="34" charset="0"/>
              </a:rPr>
              <a:t> is usually characterised by instances or patterns of behaviours aimed at controlling a partner or family member through fear.</a:t>
            </a:r>
          </a:p>
          <a:p>
            <a:pPr defTabSz="931225" eaLnBrk="1" fontAlgn="auto" hangingPunct="1">
              <a:spcBef>
                <a:spcPts val="611"/>
              </a:spcBef>
              <a:spcAft>
                <a:spcPts val="611"/>
              </a:spcAft>
              <a:defRPr/>
            </a:pPr>
            <a:r>
              <a:rPr lang="en-AU" altLang="en-US" dirty="0">
                <a:solidFill>
                  <a:srgbClr val="000000"/>
                </a:solidFill>
                <a:latin typeface="Arial" panose="020B0604020202020204" pitchFamily="34" charset="0"/>
                <a:cs typeface="Arial" panose="020B0604020202020204" pitchFamily="34" charset="0"/>
              </a:rPr>
              <a:t>It is generally understood as gendered violence, in that it is mainly perpetrated against women and their children by men (</a:t>
            </a:r>
            <a:r>
              <a:rPr lang="en-AU" altLang="en-US" dirty="0">
                <a:latin typeface="Arial" pitchFamily="34" charset="0"/>
                <a:ea typeface="ＭＳ Ｐゴシック" pitchFamily="34" charset="-128"/>
                <a:cs typeface="Arial" panose="020B0604020202020204" pitchFamily="34" charset="0"/>
              </a:rPr>
              <a:t>DV Connect). While, most commonly, domestic violence is violence by a husband to his wife or a man to his female sexual partner or ex-partner, men do also experience domestic and family violence. </a:t>
            </a:r>
          </a:p>
          <a:p>
            <a:pPr eaLnBrk="1" hangingPunct="1">
              <a:spcBef>
                <a:spcPts val="611"/>
              </a:spcBef>
              <a:spcAft>
                <a:spcPts val="611"/>
              </a:spcAft>
            </a:pPr>
            <a:r>
              <a:rPr lang="en-AU" altLang="en-US" b="1" dirty="0">
                <a:latin typeface="Arial" pitchFamily="34" charset="0"/>
                <a:ea typeface="ＭＳ Ｐゴシック" pitchFamily="34" charset="-128"/>
                <a:cs typeface="Arial" panose="020B0604020202020204" pitchFamily="34" charset="0"/>
              </a:rPr>
              <a:t>Domestic violence </a:t>
            </a:r>
            <a:r>
              <a:rPr lang="en-AU" altLang="en-US" dirty="0">
                <a:latin typeface="Arial" pitchFamily="34" charset="0"/>
                <a:ea typeface="ＭＳ Ｐゴシック" pitchFamily="34" charset="-128"/>
                <a:cs typeface="Arial" panose="020B0604020202020204" pitchFamily="34" charset="0"/>
              </a:rPr>
              <a:t>includes relationships between de-facto, married, previously married/separated, same-sex partners, engaged and couple relationships and between parents and former parents of a child. </a:t>
            </a:r>
          </a:p>
          <a:p>
            <a:pPr>
              <a:spcBef>
                <a:spcPts val="611"/>
              </a:spcBef>
              <a:spcAft>
                <a:spcPts val="611"/>
              </a:spcAft>
            </a:pPr>
            <a:r>
              <a:rPr lang="en-AU" altLang="en-US" b="1" dirty="0">
                <a:latin typeface="Arial" pitchFamily="34" charset="0"/>
                <a:ea typeface="ＭＳ Ｐゴシック" pitchFamily="34" charset="-128"/>
                <a:cs typeface="Arial" panose="020B0604020202020204" pitchFamily="34" charset="0"/>
              </a:rPr>
              <a:t>Family violence</a:t>
            </a:r>
            <a:r>
              <a:rPr lang="en-AU" altLang="en-US" dirty="0">
                <a:latin typeface="Arial" pitchFamily="34" charset="0"/>
                <a:ea typeface="ＭＳ Ｐゴシック" pitchFamily="34" charset="-128"/>
                <a:cs typeface="Arial" panose="020B0604020202020204" pitchFamily="34" charset="0"/>
              </a:rPr>
              <a:t> can occur in extended families and even within family members not related by blood or marriage but where a mutual family obligation seems to fit.</a:t>
            </a:r>
          </a:p>
          <a:p>
            <a:pPr>
              <a:spcBef>
                <a:spcPts val="611"/>
              </a:spcBef>
              <a:spcAft>
                <a:spcPts val="611"/>
              </a:spcAft>
            </a:pPr>
            <a:r>
              <a:rPr lang="en-AU" altLang="en-US" u="sng" dirty="0">
                <a:solidFill>
                  <a:srgbClr val="000000"/>
                </a:solidFill>
              </a:rPr>
              <a:t>Please note</a:t>
            </a:r>
            <a:r>
              <a:rPr lang="en-AU" altLang="en-US" dirty="0">
                <a:solidFill>
                  <a:srgbClr val="000000"/>
                </a:solidFill>
              </a:rPr>
              <a:t>: The terms Domestic Violence and Family Violence can, at times, be used interchangeably.</a:t>
            </a:r>
          </a:p>
          <a:p>
            <a:endParaRPr lang="en-AU" altLang="en-US" b="1" dirty="0">
              <a:latin typeface="Arial" pitchFamily="34" charset="0"/>
              <a:ea typeface="ＭＳ Ｐゴシック" pitchFamily="34" charset="-128"/>
              <a:cs typeface="Arial" panose="020B0604020202020204" pitchFamily="34" charset="0"/>
            </a:endParaRPr>
          </a:p>
          <a:p>
            <a:pPr marL="232806" indent="-232806" eaLnBrk="1" hangingPunct="1">
              <a:buAutoNum type="arabicPeriod"/>
            </a:pPr>
            <a:r>
              <a:rPr lang="en-AU" altLang="en-US" dirty="0">
                <a:latin typeface="Arial" pitchFamily="34" charset="0"/>
                <a:ea typeface="ＭＳ Ｐゴシック" pitchFamily="34" charset="-128"/>
                <a:cs typeface="Arial" panose="020B0604020202020204" pitchFamily="34" charset="0"/>
              </a:rPr>
              <a:t>Flood M &amp; Fergus L 2008. An assault on our future: The impact of violence on young people and their relationships. Sydney: White Ribbon Foundation. &lt; http://www.whiteribbon.org.au/uploads/media/AssaultonourFutureFinal.pdf and DV Connect.</a:t>
            </a:r>
          </a:p>
          <a:p>
            <a:pPr marL="232806" indent="-232806" eaLnBrk="1" hangingPunct="1">
              <a:buAutoNum type="arabicPeriod"/>
            </a:pPr>
            <a:r>
              <a:rPr lang="en-AU" altLang="en-US" dirty="0">
                <a:latin typeface="Arial" pitchFamily="34" charset="0"/>
                <a:ea typeface="ＭＳ Ｐゴシック" pitchFamily="34" charset="-128"/>
                <a:cs typeface="Arial" panose="020B0604020202020204" pitchFamily="34" charset="0"/>
              </a:rPr>
              <a:t>Vic Health,(2003) Public Health, Mental Health &amp; Violence against Women.</a:t>
            </a:r>
          </a:p>
          <a:p>
            <a:endParaRPr lang="en-AU" dirty="0" smtClean="0"/>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2</a:t>
            </a:fld>
            <a:endParaRPr lang="en-US" altLang="en-US" dirty="0"/>
          </a:p>
        </p:txBody>
      </p:sp>
    </p:spTree>
    <p:extLst>
      <p:ext uri="{BB962C8B-B14F-4D97-AF65-F5344CB8AC3E}">
        <p14:creationId xmlns:p14="http://schemas.microsoft.com/office/powerpoint/2010/main" val="3224336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Further</a:t>
            </a:r>
            <a:r>
              <a:rPr lang="en-AU" baseline="0" dirty="0" smtClean="0"/>
              <a:t> information on Student Protection Reporting processes and procedures are available on the OnePortal Student Protection webpage </a:t>
            </a:r>
            <a:r>
              <a:rPr lang="en-AU" dirty="0"/>
              <a:t>at </a:t>
            </a:r>
            <a:r>
              <a:rPr lang="en-AU" u="sng" dirty="0">
                <a:hlinkClick r:id="rId3"/>
              </a:rPr>
              <a:t>https://oneportal.deta.qld.gov.au/Students/ChildSafetyWellbeing/studentprotection/Pages/Studentprotectiontraining.aspx</a:t>
            </a:r>
            <a:r>
              <a:rPr lang="en-AU" baseline="0" dirty="0" smtClean="0"/>
              <a:t> including the Student Protection Procedure, Guidelines and training materials. </a:t>
            </a:r>
            <a:r>
              <a:rPr lang="en-AU" dirty="0"/>
              <a:t>You can also refer participants to the one page Student Protection Reporting process available from the Student Protection OnePortal site.</a:t>
            </a:r>
          </a:p>
          <a:p>
            <a:pPr>
              <a:lnSpc>
                <a:spcPct val="150000"/>
              </a:lnSpc>
            </a:pPr>
            <a:r>
              <a:rPr lang="en-AU" dirty="0"/>
              <a:t>Talk the participants through each step of the process.</a:t>
            </a:r>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20</a:t>
            </a:fld>
            <a:endParaRPr lang="en-US" altLang="en-US" dirty="0"/>
          </a:p>
        </p:txBody>
      </p:sp>
    </p:spTree>
    <p:extLst>
      <p:ext uri="{BB962C8B-B14F-4D97-AF65-F5344CB8AC3E}">
        <p14:creationId xmlns:p14="http://schemas.microsoft.com/office/powerpoint/2010/main" val="276871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r>
              <a:rPr lang="en-AU" altLang="en-US"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21</a:t>
            </a:fld>
            <a:endParaRPr lang="en-US" altLang="en-US" dirty="0"/>
          </a:p>
        </p:txBody>
      </p:sp>
    </p:spTree>
    <p:extLst>
      <p:ext uri="{BB962C8B-B14F-4D97-AF65-F5344CB8AC3E}">
        <p14:creationId xmlns:p14="http://schemas.microsoft.com/office/powerpoint/2010/main" val="38021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a:latin typeface="Arial" pitchFamily="34" charset="0"/>
                <a:ea typeface="ＭＳ Ｐゴシック" pitchFamily="34" charset="-128"/>
                <a:cs typeface="Arial" panose="020B0604020202020204" pitchFamily="34" charset="0"/>
              </a:rPr>
              <a:t>Informal care relationships </a:t>
            </a:r>
            <a:r>
              <a:rPr lang="en-AU" altLang="en-US" dirty="0">
                <a:latin typeface="Arial" pitchFamily="34" charset="0"/>
                <a:ea typeface="ＭＳ Ｐゴシック" pitchFamily="34" charset="-128"/>
                <a:cs typeface="Arial" panose="020B0604020202020204" pitchFamily="34" charset="0"/>
              </a:rPr>
              <a:t>(within Queensland legislation) refers to relationships where one person has taken on, in an unpaid, voluntary capacity, support for another person’s daily living requirements (including dressing, preparing meals, shopping etc.) In these instances, the carer uses their position of power to control, abuse and instil fear in the other person.  Informal care relationships do not exist between a child and a parent of a child; or where there is a fee paid for care.</a:t>
            </a:r>
          </a:p>
          <a:p>
            <a:endParaRPr lang="en-AU" dirty="0" smtClean="0"/>
          </a:p>
          <a:p>
            <a:pPr marL="232806" indent="-232806" eaLnBrk="1" hangingPunct="1">
              <a:buAutoNum type="arabicPeriod"/>
            </a:pPr>
            <a:r>
              <a:rPr lang="en-AU" altLang="en-US" dirty="0">
                <a:latin typeface="Arial" pitchFamily="34" charset="0"/>
                <a:ea typeface="ＭＳ Ｐゴシック" pitchFamily="34" charset="-128"/>
                <a:cs typeface="Arial" panose="020B0604020202020204" pitchFamily="34" charset="0"/>
              </a:rPr>
              <a:t>Flood M &amp; Fergus L 2008. An assault on our future: The impact of violence on young people and their relationships. Sydney: White Ribbon Foundation. &lt; http://www.whiteribbon.org.au/uploads/media/AssaultonourFutureFinal.pdf and DV Connect.</a:t>
            </a:r>
          </a:p>
          <a:p>
            <a:pPr marL="232806" indent="-232806" eaLnBrk="1" hangingPunct="1">
              <a:buAutoNum type="arabicPeriod"/>
            </a:pPr>
            <a:r>
              <a:rPr lang="en-AU" altLang="en-US" dirty="0">
                <a:latin typeface="Arial" pitchFamily="34" charset="0"/>
                <a:ea typeface="ＭＳ Ｐゴシック" pitchFamily="34" charset="-128"/>
                <a:cs typeface="Arial" panose="020B0604020202020204" pitchFamily="34" charset="0"/>
              </a:rPr>
              <a:t>Vic Health,(2003) Public Health, Mental Health &amp; Violence against Women.</a:t>
            </a:r>
          </a:p>
          <a:p>
            <a:endParaRPr lang="en-AU" dirty="0" smtClean="0"/>
          </a:p>
          <a:p>
            <a:pPr defTabSz="913252">
              <a:lnSpc>
                <a:spcPct val="150000"/>
              </a:lnSpc>
              <a:defRPr/>
            </a:pPr>
            <a:r>
              <a:rPr lang="en-AU" b="1" u="sng" dirty="0"/>
              <a:t>Image </a:t>
            </a:r>
          </a:p>
          <a:p>
            <a:pPr defTabSz="913252">
              <a:lnSpc>
                <a:spcPct val="150000"/>
              </a:lnSpc>
              <a:defRPr/>
            </a:pPr>
            <a:r>
              <a:rPr lang="en-AU" dirty="0"/>
              <a:t>PHOTOGRAPHER OR SOURCE: Michael Bussy</a:t>
            </a:r>
          </a:p>
          <a:p>
            <a:pPr defTabSz="913252">
              <a:lnSpc>
                <a:spcPct val="150000"/>
              </a:lnSpc>
              <a:defRPr/>
            </a:pPr>
            <a:r>
              <a:rPr lang="en-AU" dirty="0"/>
              <a:t>CAPTION / DESCRIPTION: © PhotoAlto. Photographer: Michael Bussy </a:t>
            </a:r>
          </a:p>
          <a:p>
            <a:pPr defTabSz="913252">
              <a:lnSpc>
                <a:spcPct val="150000"/>
              </a:lnSpc>
              <a:defRPr/>
            </a:pPr>
            <a:r>
              <a:rPr lang="en-AU" dirty="0"/>
              <a:t>COPYRIGHT: © PhotoAlto </a:t>
            </a:r>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3</a:t>
            </a:fld>
            <a:endParaRPr lang="en-US" altLang="en-US" dirty="0"/>
          </a:p>
        </p:txBody>
      </p:sp>
    </p:spTree>
    <p:extLst>
      <p:ext uri="{BB962C8B-B14F-4D97-AF65-F5344CB8AC3E}">
        <p14:creationId xmlns:p14="http://schemas.microsoft.com/office/powerpoint/2010/main" val="401338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spcBef>
                <a:spcPts val="611"/>
              </a:spcBef>
              <a:spcAft>
                <a:spcPct val="0"/>
              </a:spcAft>
              <a:defRPr/>
            </a:pPr>
            <a:r>
              <a:rPr lang="en-AU" altLang="en-US" dirty="0">
                <a:latin typeface="Arial"/>
              </a:rPr>
              <a:t>Highlight to the audience that:</a:t>
            </a:r>
          </a:p>
          <a:p>
            <a:pPr marL="174605" indent="-174605">
              <a:spcBef>
                <a:spcPts val="1833"/>
              </a:spcBef>
              <a:spcAft>
                <a:spcPct val="0"/>
              </a:spcAft>
              <a:buFont typeface="Arial" panose="020B0604020202020204" pitchFamily="34" charset="0"/>
              <a:buChar char="•"/>
            </a:pPr>
            <a:r>
              <a:rPr lang="en-AU" altLang="en-US" dirty="0">
                <a:solidFill>
                  <a:srgbClr val="000000"/>
                </a:solidFill>
              </a:rPr>
              <a:t>Domestic and family violence takes many different forms but always involves one person using their power and fear to control and intimidate the other person</a:t>
            </a:r>
          </a:p>
          <a:p>
            <a:pPr marL="174605" indent="-174605">
              <a:spcBef>
                <a:spcPts val="1222"/>
              </a:spcBef>
              <a:spcAft>
                <a:spcPct val="0"/>
              </a:spcAft>
              <a:buFont typeface="Arial" panose="020B0604020202020204" pitchFamily="34" charset="0"/>
              <a:buChar char="•"/>
            </a:pPr>
            <a:r>
              <a:rPr lang="en-AU" altLang="en-US" dirty="0">
                <a:solidFill>
                  <a:srgbClr val="000000"/>
                </a:solidFill>
              </a:rPr>
              <a:t>Domestic and family violence is often hidden.  Many forms of this violence and abuse are not easily observed by friends, family and colleagues</a:t>
            </a:r>
          </a:p>
          <a:p>
            <a:pPr defTabSz="931225">
              <a:spcBef>
                <a:spcPts val="611"/>
              </a:spcBef>
              <a:spcAft>
                <a:spcPct val="0"/>
              </a:spcAft>
              <a:defRPr/>
            </a:pPr>
            <a:r>
              <a:rPr lang="en-AU" altLang="en-US" u="sng" dirty="0">
                <a:latin typeface="Arial"/>
              </a:rPr>
              <a:t>Optional activity</a:t>
            </a:r>
          </a:p>
          <a:p>
            <a:pPr defTabSz="931225">
              <a:spcBef>
                <a:spcPts val="611"/>
              </a:spcBef>
              <a:spcAft>
                <a:spcPct val="0"/>
              </a:spcAft>
              <a:defRPr/>
            </a:pPr>
            <a:r>
              <a:rPr lang="en-AU" altLang="en-US" dirty="0">
                <a:latin typeface="Arial"/>
              </a:rPr>
              <a:t>If appropriate to group comfort levels, ask for examples of the types of abuse and violence that might be experienced in the above domains. Principal may choose instead to provide some examples themselves from the list below. It is important to be mindful that the information in this presentation may be of personal relevance to staff in the room.</a:t>
            </a:r>
          </a:p>
          <a:p>
            <a:pPr marL="232806" indent="-232806" defTabSz="931225">
              <a:spcBef>
                <a:spcPts val="611"/>
              </a:spcBef>
              <a:spcAft>
                <a:spcPct val="0"/>
              </a:spcAft>
              <a:buFontTx/>
              <a:buAutoNum type="arabicPeriod"/>
              <a:defRPr/>
            </a:pPr>
            <a:r>
              <a:rPr lang="en-AU" altLang="en-US" dirty="0">
                <a:latin typeface="Arial"/>
              </a:rPr>
              <a:t>Information collated from: Department of Communities, Child Safety and Disability Services Trust Your Instinct campaign; DVConnect; National Council of Single Mothers and their Children; NOT NOW, NOT EVER: Putting an End to Domestic and Family Violence in Queensland Taskforce Report, 2015; Our Watch; White Ribbon. </a:t>
            </a:r>
          </a:p>
          <a:p>
            <a:r>
              <a:rPr lang="en-AU" altLang="en-US" b="1" dirty="0">
                <a:latin typeface="Arial" pitchFamily="34" charset="0"/>
                <a:ea typeface="ＭＳ Ｐゴシック" pitchFamily="34" charset="-128"/>
              </a:rPr>
              <a:t>Forms of Domestic and Family Violence</a:t>
            </a:r>
            <a:endParaRPr lang="en-AU" altLang="en-US" dirty="0">
              <a:latin typeface="Arial" pitchFamily="34" charset="0"/>
              <a:ea typeface="ＭＳ Ｐゴシック" pitchFamily="34" charset="-128"/>
            </a:endParaRPr>
          </a:p>
          <a:p>
            <a:r>
              <a:rPr lang="en-AU" altLang="en-US" dirty="0">
                <a:latin typeface="Arial" pitchFamily="34" charset="0"/>
                <a:ea typeface="ＭＳ Ｐゴシック" pitchFamily="34" charset="-128"/>
              </a:rPr>
              <a:t>Domestic and family violence can take many forms, including intimidation, coercion, isolation, emotional, physical, sexual, financial and spiritual abuse.  The impacts upon individuals, children, families and the wider community are significant. Domestic and family violence can include a wide range of behaviours.</a:t>
            </a:r>
          </a:p>
          <a:p>
            <a:r>
              <a:rPr lang="en-AU" altLang="en-US" b="1" dirty="0">
                <a:latin typeface="Arial" pitchFamily="34" charset="0"/>
                <a:ea typeface="ＭＳ Ｐゴシック" pitchFamily="34" charset="-128"/>
              </a:rPr>
              <a:t>Physical abuse</a:t>
            </a:r>
            <a:r>
              <a:rPr lang="en-AU" altLang="en-US" dirty="0">
                <a:latin typeface="Arial" pitchFamily="34" charset="0"/>
                <a:ea typeface="ＭＳ Ｐゴシック" pitchFamily="34" charset="-128"/>
              </a:rPr>
              <a:t> - including direct assaults on the body, use of weapons, driving dangerously, destruction of property, abuse of pets in front of family members, assault of children, denial of needed medical care, locking the victim out of the house, and sleep deprivation.</a:t>
            </a:r>
          </a:p>
          <a:p>
            <a:r>
              <a:rPr lang="en-AU" altLang="en-US" b="1" dirty="0">
                <a:latin typeface="Arial" pitchFamily="34" charset="0"/>
                <a:ea typeface="ＭＳ Ｐゴシック" pitchFamily="34" charset="-128"/>
              </a:rPr>
              <a:t>Sexual abuse</a:t>
            </a:r>
            <a:r>
              <a:rPr lang="en-AU" altLang="en-US" dirty="0">
                <a:latin typeface="Arial" pitchFamily="34" charset="0"/>
                <a:ea typeface="ＭＳ Ｐゴシック" pitchFamily="34" charset="-128"/>
              </a:rPr>
              <a:t> - Sexual abuse and assault (or sexual violence) is any unwanted sexual behaviour towards another person which occurs without the person’s informed consent.  Sexual abuse includes intimate partner sexual violence, which can include coercion into sexual intimacy, often using a range of threats to control and instil fear, including threats of physical violence. Sexual violence includes rape, date rape, incest and a range of other acts of sexual violence.  All acts of sexual violence are serious crimes.</a:t>
            </a:r>
          </a:p>
          <a:p>
            <a:r>
              <a:rPr lang="en-AU" altLang="en-US" b="1" dirty="0">
                <a:latin typeface="Arial" pitchFamily="34" charset="0"/>
                <a:ea typeface="ＭＳ Ｐゴシック" pitchFamily="34" charset="-128"/>
              </a:rPr>
              <a:t>Verbal abuse</a:t>
            </a:r>
            <a:r>
              <a:rPr lang="en-AU" altLang="en-US" dirty="0">
                <a:latin typeface="Arial" pitchFamily="34" charset="0"/>
                <a:ea typeface="ＭＳ Ｐゴシック" pitchFamily="34" charset="-128"/>
              </a:rPr>
              <a:t> – includes continually using ‘put downs’ and behaviours and words intended to humiliate, either privately or publicly, with attacks following clear themes that focus on intelligence, sexuality, body image and capacity as a parent and spouse or partner.</a:t>
            </a:r>
          </a:p>
          <a:p>
            <a:r>
              <a:rPr lang="en-AU" altLang="en-US" b="1" dirty="0">
                <a:latin typeface="Arial" pitchFamily="34" charset="0"/>
                <a:ea typeface="ＭＳ Ｐゴシック" pitchFamily="34" charset="-128"/>
              </a:rPr>
              <a:t>Emotional/Psychological abuse</a:t>
            </a:r>
            <a:r>
              <a:rPr lang="en-AU" altLang="en-US" dirty="0">
                <a:latin typeface="Arial" pitchFamily="34" charset="0"/>
                <a:ea typeface="ＭＳ Ｐゴシック" pitchFamily="34" charset="-128"/>
              </a:rPr>
              <a:t> – includes blaming the partner or family member for all problems in the relationship, constantly comparing that person with others to undermine their self-esteem and self-worth, sporadic sulking, withdrawing all interest and engagement (e.g. weeks of silence) to assert control and elicit fear.</a:t>
            </a:r>
          </a:p>
          <a:p>
            <a:r>
              <a:rPr lang="en-AU" altLang="en-US" b="1" dirty="0">
                <a:latin typeface="Arial" pitchFamily="34" charset="0"/>
                <a:ea typeface="ＭＳ Ｐゴシック" pitchFamily="34" charset="-128"/>
              </a:rPr>
              <a:t>Social abuse</a:t>
            </a:r>
            <a:r>
              <a:rPr lang="en-AU" altLang="en-US" dirty="0">
                <a:latin typeface="Arial" pitchFamily="34" charset="0"/>
                <a:ea typeface="ＭＳ Ｐゴシック" pitchFamily="34" charset="-128"/>
              </a:rPr>
              <a:t> – involves systematic isolation from family and friends through techniques such as ongoing rudeness to family and friends, moving to locations where the partner knows nobody, and forbidding or physically preventing the victim from going out and meeting people. </a:t>
            </a:r>
          </a:p>
          <a:p>
            <a:r>
              <a:rPr lang="en-AU" altLang="en-US" b="1" dirty="0">
                <a:latin typeface="Arial" pitchFamily="34" charset="0"/>
                <a:ea typeface="ＭＳ Ｐゴシック" pitchFamily="34" charset="-128"/>
              </a:rPr>
              <a:t>Financial abuse</a:t>
            </a:r>
            <a:r>
              <a:rPr lang="en-AU" altLang="en-US" dirty="0">
                <a:latin typeface="Arial" pitchFamily="34" charset="0"/>
                <a:ea typeface="ＭＳ Ｐゴシック" pitchFamily="34" charset="-128"/>
              </a:rPr>
              <a:t> – involves</a:t>
            </a:r>
            <a:r>
              <a:rPr lang="en-AU" altLang="en-US" b="1" dirty="0">
                <a:latin typeface="Arial" pitchFamily="34" charset="0"/>
                <a:ea typeface="ＭＳ Ｐゴシック" pitchFamily="34" charset="-128"/>
              </a:rPr>
              <a:t> </a:t>
            </a:r>
            <a:r>
              <a:rPr lang="en-AU" altLang="en-US" dirty="0">
                <a:latin typeface="Arial" pitchFamily="34" charset="0"/>
                <a:ea typeface="ＭＳ Ｐゴシック" pitchFamily="34" charset="-128"/>
              </a:rPr>
              <a:t>control of money and finances, including refusing access to money and withholding access to bank accounts, providing only an inadequate ‘allowance’, controlling or using all wages earned or legally owed to the other person, through welfare entitlements for their own purpose, or by preventing their partner from seeking or holding down a job. </a:t>
            </a:r>
          </a:p>
          <a:p>
            <a:r>
              <a:rPr lang="en-AU" altLang="en-US" b="1" dirty="0">
                <a:latin typeface="Arial" pitchFamily="34" charset="0"/>
                <a:ea typeface="ＭＳ Ｐゴシック" pitchFamily="34" charset="-128"/>
              </a:rPr>
              <a:t>Damage to personal property</a:t>
            </a:r>
            <a:r>
              <a:rPr lang="en-AU" altLang="en-US" dirty="0">
                <a:latin typeface="Arial" pitchFamily="34" charset="0"/>
                <a:ea typeface="ＭＳ Ｐゴシック" pitchFamily="34" charset="-128"/>
              </a:rPr>
              <a:t> - Using physical strength or violence to intimidate you by causing or threatening to cause damage to your property or valuables, e.g. kicking walls, throwing things, pulling a door off hinges or damaging your furniture, car or personal belongings.</a:t>
            </a:r>
          </a:p>
          <a:p>
            <a:r>
              <a:rPr lang="en-AU" altLang="en-US" b="1" dirty="0">
                <a:latin typeface="Arial" pitchFamily="34" charset="0"/>
                <a:ea typeface="ＭＳ Ｐゴシック" pitchFamily="34" charset="-128"/>
              </a:rPr>
              <a:t>Spiritual/Cultural Abuse</a:t>
            </a:r>
            <a:r>
              <a:rPr lang="en-AU" altLang="en-US" dirty="0">
                <a:latin typeface="Arial" pitchFamily="34" charset="0"/>
                <a:ea typeface="ＭＳ Ｐゴシック" pitchFamily="34" charset="-128"/>
              </a:rPr>
              <a:t> - Not allowing a person in a relationship the freedom to practise their chosen religion or cultural beliefs, or misusing religious or spiritual traditions to justify physical or other abuse towards a person.</a:t>
            </a:r>
          </a:p>
          <a:p>
            <a:r>
              <a:rPr lang="en-AU" altLang="en-US" b="1" dirty="0">
                <a:latin typeface="Arial" pitchFamily="34" charset="0"/>
                <a:ea typeface="ＭＳ Ｐゴシック" pitchFamily="34" charset="-128"/>
              </a:rPr>
              <a:t>Stalking </a:t>
            </a:r>
            <a:r>
              <a:rPr lang="en-AU" altLang="en-US" dirty="0">
                <a:latin typeface="Arial" pitchFamily="34" charset="0"/>
                <a:ea typeface="ＭＳ Ｐゴシック" pitchFamily="34" charset="-128"/>
              </a:rPr>
              <a:t>- Constantly worrying or frightening a partner by following them, watching them, phoning or messaging them and waiting outside the home or their workplace.</a:t>
            </a:r>
          </a:p>
          <a:p>
            <a:endParaRPr lang="en-AU" altLang="en-US" dirty="0">
              <a:latin typeface="Arial" pitchFamily="34" charset="0"/>
              <a:ea typeface="ＭＳ Ｐゴシック" pitchFamily="34" charset="-128"/>
            </a:endParaRPr>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4</a:t>
            </a:fld>
            <a:endParaRPr lang="en-US" altLang="en-US" dirty="0"/>
          </a:p>
        </p:txBody>
      </p:sp>
    </p:spTree>
    <p:extLst>
      <p:ext uri="{BB962C8B-B14F-4D97-AF65-F5344CB8AC3E}">
        <p14:creationId xmlns:p14="http://schemas.microsoft.com/office/powerpoint/2010/main" val="251240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Arial" pitchFamily="34" charset="0"/>
                <a:ea typeface="ＭＳ Ｐゴシック" pitchFamily="34" charset="-128"/>
              </a:rPr>
              <a:t>Australian police and court crime data indicate that women constitute a significant proportion of reported victims of intimate partner violence, while men make up a significant proportion of reported abusers. These data tend to focus on physical and sexual violence. Australian population survey data similarly show that women were more likely than men to be victims of physical, sexual and other forms of violence by a partner. </a:t>
            </a:r>
          </a:p>
          <a:p>
            <a:r>
              <a:rPr lang="en-AU" altLang="en-US" dirty="0">
                <a:latin typeface="Arial" pitchFamily="34" charset="0"/>
                <a:ea typeface="ＭＳ Ｐゴシック" pitchFamily="34" charset="-128"/>
              </a:rPr>
              <a:t>Meyering I &amp; Braaf R 2013. Gender and intimate partner violence. Sydney: Australian Domestic and Family Violence Clearinghouse.</a:t>
            </a:r>
          </a:p>
          <a:p>
            <a:r>
              <a:rPr lang="en-AU" altLang="en-US" dirty="0">
                <a:latin typeface="Arial" pitchFamily="34" charset="0"/>
                <a:ea typeface="ＭＳ Ｐゴシック" pitchFamily="34" charset="-128"/>
              </a:rPr>
              <a:t>Women are over-represented in the data relating to those who have experienced violence or abuse at the hands of others. 1 in 3 Australian women will experience some form of violence in their lifetime.  (Australian Bureau of Statistics, 2012.)</a:t>
            </a:r>
          </a:p>
          <a:p>
            <a:endParaRPr lang="en-AU" altLang="en-US" dirty="0">
              <a:latin typeface="Arial" pitchFamily="34" charset="0"/>
              <a:ea typeface="ＭＳ Ｐゴシック" pitchFamily="34" charset="-128"/>
            </a:endParaRPr>
          </a:p>
          <a:p>
            <a:r>
              <a:rPr lang="en-AU" altLang="en-US" dirty="0">
                <a:latin typeface="Arial" pitchFamily="34" charset="0"/>
                <a:ea typeface="ＭＳ Ｐゴシック" pitchFamily="34" charset="-128"/>
              </a:rPr>
              <a:t>The facts and statistics around Domestic and Family Violence in Australia can vary widely according to the definition of domestic and family violence, and statistics around the physical, emotional and financial impacts are sometimes equally hard to separate.</a:t>
            </a:r>
          </a:p>
          <a:p>
            <a:endParaRPr lang="en-AU" altLang="en-US" dirty="0">
              <a:latin typeface="Arial" pitchFamily="34" charset="0"/>
              <a:ea typeface="ＭＳ Ｐゴシック" pitchFamily="34" charset="-128"/>
            </a:endParaRPr>
          </a:p>
          <a:p>
            <a:r>
              <a:rPr lang="en-AU" altLang="en-US" dirty="0">
                <a:latin typeface="Arial" pitchFamily="34" charset="0"/>
                <a:ea typeface="ＭＳ Ｐゴシック" pitchFamily="34" charset="-128"/>
              </a:rPr>
              <a:t>Between 80 and 100 Australian women die at the hands of their male partners every year – and a woman in Australia is more likely to be killed in her own home by her male partner than anywhere else or by anyone else.</a:t>
            </a:r>
          </a:p>
          <a:p>
            <a:r>
              <a:rPr lang="en-AU" altLang="en-US" dirty="0">
                <a:latin typeface="Arial" pitchFamily="34" charset="0"/>
                <a:ea typeface="ＭＳ Ｐゴシック" pitchFamily="34" charset="-128"/>
              </a:rPr>
              <a:t>ABS Personal Safety Survey, 2006.</a:t>
            </a:r>
          </a:p>
          <a:p>
            <a:endParaRPr lang="en-AU" altLang="en-US" dirty="0">
              <a:latin typeface="Arial" pitchFamily="34" charset="0"/>
              <a:ea typeface="ＭＳ Ｐゴシック" pitchFamily="34" charset="-128"/>
            </a:endParaRPr>
          </a:p>
          <a:p>
            <a:pPr marL="232806" indent="-232806" eaLnBrk="1" hangingPunct="1">
              <a:buAutoNum type="arabicPeriod"/>
            </a:pPr>
            <a:r>
              <a:rPr lang="en-AU" altLang="en-US" dirty="0">
                <a:latin typeface="Arial" pitchFamily="34" charset="0"/>
                <a:ea typeface="ＭＳ Ｐゴシック" pitchFamily="34" charset="-128"/>
              </a:rPr>
              <a:t>Australian Bureau of Statistics (ABS), 2012.</a:t>
            </a:r>
          </a:p>
          <a:p>
            <a:pPr marL="232806" indent="-232806" eaLnBrk="1" hangingPunct="1">
              <a:buAutoNum type="arabicPeriod"/>
            </a:pPr>
            <a:r>
              <a:rPr lang="en-AU" altLang="en-US" dirty="0">
                <a:latin typeface="Arial" pitchFamily="34" charset="0"/>
                <a:ea typeface="ＭＳ Ｐゴシック" pitchFamily="34" charset="-128"/>
              </a:rPr>
              <a:t>Australian Bureau of Statistics (ABS), 2012.</a:t>
            </a:r>
          </a:p>
          <a:p>
            <a:pPr marL="232806" indent="-232806" eaLnBrk="1" hangingPunct="1">
              <a:buAutoNum type="arabicPeriod"/>
            </a:pPr>
            <a:r>
              <a:rPr lang="en-AU" altLang="en-US" dirty="0">
                <a:latin typeface="Arial" pitchFamily="34" charset="0"/>
                <a:ea typeface="ＭＳ Ｐゴシック" pitchFamily="34" charset="-128"/>
              </a:rPr>
              <a:t>Our Watch – Violence against Women Key Statistics Fact Sheet – Fact sheet data sourced from ABS.</a:t>
            </a:r>
          </a:p>
          <a:p>
            <a:pPr marL="232806" indent="-232806" defTabSz="931225" eaLnBrk="1" fontAlgn="auto" hangingPunct="1">
              <a:spcBef>
                <a:spcPts val="0"/>
              </a:spcBef>
              <a:spcAft>
                <a:spcPts val="0"/>
              </a:spcAft>
              <a:buFontTx/>
              <a:buAutoNum type="arabicPeriod"/>
              <a:defRPr/>
            </a:pPr>
            <a:r>
              <a:rPr lang="en-AU" altLang="en-US" dirty="0">
                <a:latin typeface="Arial" pitchFamily="34" charset="0"/>
                <a:ea typeface="ＭＳ Ｐゴシック" pitchFamily="34" charset="-128"/>
              </a:rPr>
              <a:t>Not Now, Not Ever: Putting an End to Domestic and Family Violence in Queensland Taskforce Report, 2015.</a:t>
            </a:r>
          </a:p>
          <a:p>
            <a:pPr marL="232806" indent="-232806" defTabSz="931225" eaLnBrk="1" fontAlgn="auto" hangingPunct="1">
              <a:spcBef>
                <a:spcPts val="0"/>
              </a:spcBef>
              <a:spcAft>
                <a:spcPts val="0"/>
              </a:spcAft>
              <a:buFontTx/>
              <a:buAutoNum type="arabicPeriod"/>
              <a:defRPr/>
            </a:pPr>
            <a:r>
              <a:rPr lang="en-AU" altLang="en-US" dirty="0">
                <a:latin typeface="Arial" pitchFamily="34" charset="0"/>
                <a:ea typeface="ＭＳ Ｐゴシック" pitchFamily="34" charset="-128"/>
              </a:rPr>
              <a:t>Not Now, Not Ever: Putting an End to Domestic and Family Violence in Queensland Taskforce Report, 2015.</a:t>
            </a:r>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5</a:t>
            </a:fld>
            <a:endParaRPr lang="en-US" altLang="en-US" dirty="0"/>
          </a:p>
        </p:txBody>
      </p:sp>
    </p:spTree>
    <p:extLst>
      <p:ext uri="{BB962C8B-B14F-4D97-AF65-F5344CB8AC3E}">
        <p14:creationId xmlns:p14="http://schemas.microsoft.com/office/powerpoint/2010/main" val="184680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u="sng" dirty="0">
                <a:latin typeface="Arial" pitchFamily="34" charset="0"/>
                <a:ea typeface="ＭＳ Ｐゴシック" pitchFamily="34" charset="-128"/>
              </a:rPr>
              <a:t>Optional activity</a:t>
            </a:r>
          </a:p>
          <a:p>
            <a:r>
              <a:rPr lang="en-AU" altLang="en-US" dirty="0">
                <a:latin typeface="Arial" pitchFamily="34" charset="0"/>
                <a:ea typeface="ＭＳ Ｐゴシック" pitchFamily="34" charset="-128"/>
              </a:rPr>
              <a:t>Ask the group for ideas about why they think women and children don’t always report or seek help following experiences of violence or abuse?</a:t>
            </a:r>
          </a:p>
          <a:p>
            <a:r>
              <a:rPr lang="en-AU" altLang="en-US" dirty="0">
                <a:latin typeface="Arial" pitchFamily="34" charset="0"/>
                <a:ea typeface="ＭＳ Ｐゴシック" pitchFamily="34" charset="-128"/>
              </a:rPr>
              <a:t>Discuss why those affected by domestic and family violence don’t always report the abuse or violence.</a:t>
            </a:r>
          </a:p>
          <a:p>
            <a:r>
              <a:rPr lang="en-AU" altLang="en-US" dirty="0">
                <a:latin typeface="Arial" pitchFamily="34" charset="0"/>
                <a:ea typeface="ＭＳ Ｐゴシック" pitchFamily="34" charset="-128"/>
              </a:rPr>
              <a:t>Some answers include – shame/embarrassment, fear of escalating the violence or abuse, fear of not being believed, concerns for safety of children or other family members, lack of financial independence, a perception that their matter is too trivial to report, have previously been turned away when seeking support.</a:t>
            </a:r>
          </a:p>
          <a:p>
            <a:r>
              <a:rPr lang="en-AU" altLang="en-US" dirty="0">
                <a:latin typeface="Arial" pitchFamily="34" charset="0"/>
                <a:ea typeface="ＭＳ Ｐゴシック" pitchFamily="34" charset="-128"/>
              </a:rPr>
              <a:t>While it may appear a private issue, domestic and family violence, is a community issue– It affects the physical health and emotional wellbeing, the learning capacity and productivity and ability to earn a living for thousands of men, women and children across Queensland every day. </a:t>
            </a:r>
          </a:p>
          <a:p>
            <a:endParaRPr lang="en-AU" altLang="en-US" dirty="0">
              <a:latin typeface="Arial" pitchFamily="34" charset="0"/>
              <a:ea typeface="ＭＳ Ｐゴシック" pitchFamily="34" charset="-128"/>
            </a:endParaRPr>
          </a:p>
          <a:p>
            <a:pPr marL="232806" indent="-232806">
              <a:buAutoNum type="arabicPeriod"/>
            </a:pPr>
            <a:r>
              <a:rPr lang="en-AU" altLang="en-US" dirty="0">
                <a:latin typeface="Arial" pitchFamily="34" charset="0"/>
                <a:ea typeface="ＭＳ Ｐゴシック" pitchFamily="34" charset="-128"/>
              </a:rPr>
              <a:t>Australian Bureau of Statistics (ABS), 2012.</a:t>
            </a:r>
          </a:p>
          <a:p>
            <a:r>
              <a:rPr lang="en-AU" altLang="en-US" dirty="0">
                <a:latin typeface="Arial" pitchFamily="34" charset="0"/>
                <a:ea typeface="ＭＳ Ｐゴシック" pitchFamily="34" charset="-128"/>
              </a:rPr>
              <a:t>2, 3, 4. Family Violence piktograph published on Artsonline Monash University, Melbourne Tribune article entitled “$85 Million injected into family violence and ice research” 16 April 2015  Source: Crime Statistics Victoria, Domestic Violence Victoria, Australian Domestic and Family Violence Clearinghouse.</a:t>
            </a:r>
          </a:p>
          <a:p>
            <a:endParaRPr lang="en-AU" altLang="en-US" dirty="0">
              <a:latin typeface="Arial" pitchFamily="34" charset="0"/>
              <a:ea typeface="ＭＳ Ｐゴシック" pitchFamily="34" charset="-128"/>
            </a:endParaRPr>
          </a:p>
          <a:p>
            <a:r>
              <a:rPr lang="en-AU" b="1" u="sng" dirty="0"/>
              <a:t>Image </a:t>
            </a:r>
          </a:p>
          <a:p>
            <a:pPr marL="174605" indent="-174605">
              <a:buFont typeface="Arial" pitchFamily="34" charset="0"/>
              <a:buChar char="•"/>
            </a:pPr>
            <a:r>
              <a:rPr lang="en-AU" dirty="0"/>
              <a:t>Courtesy of Department of State Development, Infrastructure and Planning - Stock Images</a:t>
            </a:r>
          </a:p>
          <a:p>
            <a:pPr marL="174605" indent="-174605">
              <a:buFont typeface="Arial" pitchFamily="34" charset="0"/>
              <a:buChar char="•"/>
            </a:pPr>
            <a:r>
              <a:rPr lang="en-AU" dirty="0"/>
              <a:t>Photographer/Source – Michael Bussy</a:t>
            </a:r>
          </a:p>
          <a:p>
            <a:pPr marL="174605" indent="-174605">
              <a:buFont typeface="Arial" pitchFamily="34" charset="0"/>
              <a:buChar char="•"/>
            </a:pPr>
            <a:r>
              <a:rPr lang="en-AU" dirty="0"/>
              <a:t>Copyright - © PhotoAlto</a:t>
            </a:r>
            <a:endParaRPr lang="en-AU" sz="1400" dirty="0"/>
          </a:p>
          <a:p>
            <a:endParaRPr lang="en-AU" altLang="en-US" dirty="0">
              <a:latin typeface="Arial" pitchFamily="34" charset="0"/>
              <a:ea typeface="ＭＳ Ｐゴシック" pitchFamily="34" charset="-128"/>
            </a:endParaRPr>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6</a:t>
            </a:fld>
            <a:endParaRPr lang="en-US" altLang="en-US" dirty="0"/>
          </a:p>
        </p:txBody>
      </p:sp>
    </p:spTree>
    <p:extLst>
      <p:ext uri="{BB962C8B-B14F-4D97-AF65-F5344CB8AC3E}">
        <p14:creationId xmlns:p14="http://schemas.microsoft.com/office/powerpoint/2010/main" val="350175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Arial" pitchFamily="34" charset="0"/>
                <a:ea typeface="ＭＳ Ｐゴシック" pitchFamily="34" charset="-128"/>
              </a:rPr>
              <a:t>A person may be in greater danger if:</a:t>
            </a:r>
          </a:p>
          <a:p>
            <a:pPr marL="174605" indent="-174605">
              <a:buFont typeface="Arial" panose="020B0604020202020204" pitchFamily="34" charset="0"/>
              <a:buChar char="•"/>
            </a:pPr>
            <a:r>
              <a:rPr lang="en-AU" altLang="en-US" dirty="0">
                <a:latin typeface="Arial" pitchFamily="34" charset="0"/>
                <a:ea typeface="ＭＳ Ｐゴシック" pitchFamily="34" charset="-128"/>
              </a:rPr>
              <a:t>There is a history of domestic and family violence</a:t>
            </a:r>
          </a:p>
          <a:p>
            <a:pPr marL="174605" indent="-174605">
              <a:buFont typeface="Arial" panose="020B0604020202020204" pitchFamily="34" charset="0"/>
              <a:buChar char="•"/>
            </a:pPr>
            <a:r>
              <a:rPr lang="en-AU" altLang="en-US" dirty="0">
                <a:latin typeface="Arial" pitchFamily="34" charset="0"/>
                <a:ea typeface="ＭＳ Ｐゴシック" pitchFamily="34" charset="-128"/>
              </a:rPr>
              <a:t>Violence, including sexual violence, has escalated within the relationship</a:t>
            </a:r>
          </a:p>
          <a:p>
            <a:pPr marL="174605" indent="-174605">
              <a:buFont typeface="Arial" panose="020B0604020202020204" pitchFamily="34" charset="0"/>
              <a:buChar char="•"/>
            </a:pPr>
            <a:r>
              <a:rPr lang="en-AU" altLang="en-US" dirty="0">
                <a:latin typeface="Arial" pitchFamily="34" charset="0"/>
                <a:ea typeface="ＭＳ Ｐゴシック" pitchFamily="34" charset="-128"/>
              </a:rPr>
              <a:t>Their partner is stalking or monitoring their movements</a:t>
            </a:r>
          </a:p>
          <a:p>
            <a:pPr marL="174605" indent="-174605">
              <a:buFont typeface="Arial" panose="020B0604020202020204" pitchFamily="34" charset="0"/>
              <a:buChar char="•"/>
            </a:pPr>
            <a:r>
              <a:rPr lang="en-AU" altLang="en-US" dirty="0">
                <a:latin typeface="Arial" pitchFamily="34" charset="0"/>
                <a:ea typeface="ＭＳ Ｐゴシック" pitchFamily="34" charset="-128"/>
              </a:rPr>
              <a:t>They separate or plan to separate from their partner without a safety plan in place</a:t>
            </a:r>
          </a:p>
          <a:p>
            <a:pPr marL="174605" indent="-174605">
              <a:buFont typeface="Arial" panose="020B0604020202020204" pitchFamily="34" charset="0"/>
              <a:buChar char="•"/>
            </a:pPr>
            <a:r>
              <a:rPr lang="en-AU" altLang="en-US" dirty="0">
                <a:latin typeface="Arial" pitchFamily="34" charset="0"/>
                <a:ea typeface="ＭＳ Ｐゴシック" pitchFamily="34" charset="-128"/>
              </a:rPr>
              <a:t>They start a new relationship or their ex-partner believes they have</a:t>
            </a:r>
          </a:p>
          <a:p>
            <a:pPr marL="174605" indent="-174605">
              <a:buFont typeface="Arial" panose="020B0604020202020204" pitchFamily="34" charset="0"/>
              <a:buChar char="•"/>
            </a:pPr>
            <a:r>
              <a:rPr lang="en-AU" altLang="en-US" dirty="0">
                <a:latin typeface="Arial" pitchFamily="34" charset="0"/>
                <a:ea typeface="ＭＳ Ｐゴシック" pitchFamily="34" charset="-128"/>
              </a:rPr>
              <a:t>There is conflict within the broader family</a:t>
            </a:r>
          </a:p>
          <a:p>
            <a:pPr marL="174605" indent="-174605">
              <a:buFont typeface="Arial" panose="020B0604020202020204" pitchFamily="34" charset="0"/>
              <a:buChar char="•"/>
            </a:pPr>
            <a:r>
              <a:rPr lang="en-AU" altLang="en-US" dirty="0">
                <a:latin typeface="Arial" pitchFamily="34" charset="0"/>
                <a:ea typeface="ＭＳ Ｐゴシック" pitchFamily="34" charset="-128"/>
              </a:rPr>
              <a:t>There are issues about child custody or access to children</a:t>
            </a:r>
          </a:p>
          <a:p>
            <a:pPr marL="174605" indent="-174605">
              <a:buFont typeface="Arial" panose="020B0604020202020204" pitchFamily="34" charset="0"/>
              <a:buChar char="•"/>
            </a:pPr>
            <a:r>
              <a:rPr lang="en-AU" altLang="en-US" dirty="0">
                <a:latin typeface="Arial" pitchFamily="34" charset="0"/>
                <a:ea typeface="ＭＳ Ｐゴシック" pitchFamily="34" charset="-128"/>
              </a:rPr>
              <a:t>They are pregnant</a:t>
            </a:r>
          </a:p>
          <a:p>
            <a:pPr marL="174605" indent="-174605">
              <a:buFont typeface="Arial" panose="020B0604020202020204" pitchFamily="34" charset="0"/>
              <a:buChar char="•"/>
            </a:pPr>
            <a:r>
              <a:rPr lang="en-AU" altLang="en-US" dirty="0">
                <a:latin typeface="Arial" pitchFamily="34" charset="0"/>
                <a:ea typeface="ＭＳ Ｐゴシック" pitchFamily="34" charset="-128"/>
              </a:rPr>
              <a:t>There is financial hardship or the partner becomes unemployed</a:t>
            </a:r>
          </a:p>
          <a:p>
            <a:pPr marL="174605" indent="-174605">
              <a:buFont typeface="Arial" panose="020B0604020202020204" pitchFamily="34" charset="0"/>
              <a:buChar char="•"/>
            </a:pPr>
            <a:r>
              <a:rPr lang="en-AU" altLang="en-US" dirty="0">
                <a:latin typeface="Arial" pitchFamily="34" charset="0"/>
                <a:ea typeface="ＭＳ Ｐゴシック" pitchFamily="34" charset="-128"/>
              </a:rPr>
              <a:t>The partner has a history of physical violence, mental illness or access to weapons.</a:t>
            </a:r>
          </a:p>
          <a:p>
            <a:endParaRPr lang="en-AU" dirty="0" smtClean="0"/>
          </a:p>
          <a:p>
            <a:pPr marL="232806" indent="-232806" defTabSz="931225">
              <a:spcBef>
                <a:spcPts val="611"/>
              </a:spcBef>
              <a:spcAft>
                <a:spcPts val="611"/>
              </a:spcAft>
              <a:buFont typeface="+mj-lt"/>
              <a:buAutoNum type="arabicPeriod"/>
              <a:defRPr/>
            </a:pPr>
            <a:r>
              <a:rPr lang="en-AU" altLang="en-US" dirty="0">
                <a:latin typeface="Arial" pitchFamily="34" charset="0"/>
                <a:ea typeface="ＭＳ Ｐゴシック" pitchFamily="34" charset="-128"/>
              </a:rPr>
              <a:t>Department of Communities, Child Safety and Disability Services Trust Your Instinct campaign https://www.communities.qld.gov.au/communityservices/violence-prevention/trust-your-instinct/domestic-and-family-violence/helping-others/signs-of-domestic-and-family-violence </a:t>
            </a:r>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7</a:t>
            </a:fld>
            <a:endParaRPr lang="en-US" altLang="en-US" dirty="0"/>
          </a:p>
        </p:txBody>
      </p:sp>
    </p:spTree>
    <p:extLst>
      <p:ext uri="{BB962C8B-B14F-4D97-AF65-F5344CB8AC3E}">
        <p14:creationId xmlns:p14="http://schemas.microsoft.com/office/powerpoint/2010/main" val="183668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b="1" u="sng" dirty="0"/>
              <a:t>Image </a:t>
            </a:r>
          </a:p>
          <a:p>
            <a:pPr>
              <a:lnSpc>
                <a:spcPct val="150000"/>
              </a:lnSpc>
            </a:pPr>
            <a:r>
              <a:rPr lang="en-AU" dirty="0"/>
              <a:t>PHOTOGRAPHER / SOURCE: Michael Bussy</a:t>
            </a:r>
            <a:br>
              <a:rPr lang="en-AU" dirty="0"/>
            </a:br>
            <a:r>
              <a:rPr lang="en-AU" dirty="0"/>
              <a:t>CAPTION / DESCRIPTION: © PhotoAlto. Photographer: Michael Bussy </a:t>
            </a:r>
            <a:br>
              <a:rPr lang="en-AU" dirty="0"/>
            </a:br>
            <a:r>
              <a:rPr lang="en-AU" dirty="0"/>
              <a:t>COPYRIGHT: © PhotoAlto </a:t>
            </a:r>
            <a:br>
              <a:rPr lang="en-AU" dirty="0"/>
            </a:br>
            <a:endParaRPr lang="en-AU" sz="1400" dirty="0"/>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8</a:t>
            </a:fld>
            <a:endParaRPr lang="en-US" altLang="en-US" dirty="0"/>
          </a:p>
        </p:txBody>
      </p:sp>
    </p:spTree>
    <p:extLst>
      <p:ext uri="{BB962C8B-B14F-4D97-AF65-F5344CB8AC3E}">
        <p14:creationId xmlns:p14="http://schemas.microsoft.com/office/powerpoint/2010/main" val="340343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 child’s response to repeated domestic violence depends on a number of factors including their age, gender, personality and family role. </a:t>
            </a:r>
          </a:p>
          <a:p>
            <a:r>
              <a:rPr lang="en-AU" dirty="0">
                <a:latin typeface="Arial" panose="020B0604020202020204" pitchFamily="34" charset="0"/>
                <a:cs typeface="Arial" panose="020B0604020202020204" pitchFamily="34" charset="0"/>
              </a:rPr>
              <a:t>It is important to note that these signs may indicate other concerns for children, including the possibility of other forms of harm.</a:t>
            </a:r>
          </a:p>
          <a:p>
            <a:pPr marL="174605" indent="-174605">
              <a:buFont typeface="Arial" panose="020B0604020202020204" pitchFamily="34" charset="0"/>
              <a:buChar char="•"/>
            </a:pPr>
            <a:r>
              <a:rPr lang="en-AU" altLang="en-US" dirty="0">
                <a:latin typeface="Arial" pitchFamily="34" charset="0"/>
                <a:ea typeface="ＭＳ Ｐゴシック" pitchFamily="34" charset="-128"/>
                <a:cs typeface="Arial" panose="020B0604020202020204" pitchFamily="34" charset="0"/>
              </a:rPr>
              <a:t>Sleep difficulties may include nightmares</a:t>
            </a:r>
          </a:p>
          <a:p>
            <a:pPr marL="174605" indent="-174605">
              <a:buFont typeface="Arial" panose="020B0604020202020204" pitchFamily="34" charset="0"/>
              <a:buChar char="•"/>
            </a:pPr>
            <a:r>
              <a:rPr lang="en-AU" altLang="en-US" dirty="0">
                <a:latin typeface="Arial" pitchFamily="34" charset="0"/>
                <a:ea typeface="ＭＳ Ｐゴシック" pitchFamily="34" charset="-128"/>
                <a:cs typeface="Arial" panose="020B0604020202020204" pitchFamily="34" charset="0"/>
              </a:rPr>
              <a:t>Regression may include thumb sucking and bed wetting</a:t>
            </a:r>
          </a:p>
          <a:p>
            <a:pPr marL="174605" indent="-174605">
              <a:buFont typeface="Arial" panose="020B0604020202020204" pitchFamily="34" charset="0"/>
              <a:buChar char="•"/>
            </a:pPr>
            <a:r>
              <a:rPr lang="en-AU" altLang="en-US" dirty="0">
                <a:latin typeface="Arial" pitchFamily="34" charset="0"/>
                <a:ea typeface="ＭＳ Ｐゴシック" pitchFamily="34" charset="-128"/>
                <a:cs typeface="Arial" panose="020B0604020202020204" pitchFamily="34" charset="0"/>
              </a:rPr>
              <a:t>Stress related illnesses may include headache or stomach pain</a:t>
            </a:r>
          </a:p>
          <a:p>
            <a:pPr marL="174605" indent="-174605">
              <a:buFont typeface="Arial" panose="020B0604020202020204" pitchFamily="34" charset="0"/>
              <a:buChar char="•"/>
            </a:pPr>
            <a:r>
              <a:rPr lang="en-AU" altLang="en-US" dirty="0">
                <a:latin typeface="Arial" pitchFamily="34" charset="0"/>
                <a:ea typeface="ＭＳ Ｐゴシック" pitchFamily="34" charset="-128"/>
                <a:cs typeface="Arial" panose="020B0604020202020204" pitchFamily="34" charset="0"/>
              </a:rPr>
              <a:t>Speech difficulties may include stuttering</a:t>
            </a:r>
          </a:p>
          <a:p>
            <a:endParaRPr lang="en-AU" dirty="0" smtClean="0"/>
          </a:p>
          <a:p>
            <a:pPr marL="232806" indent="-232806" defTabSz="931225">
              <a:spcBef>
                <a:spcPts val="611"/>
              </a:spcBef>
              <a:spcAft>
                <a:spcPts val="611"/>
              </a:spcAft>
              <a:buFont typeface="+mj-lt"/>
              <a:buAutoNum type="arabicPeriod"/>
              <a:defRPr/>
            </a:pPr>
            <a:r>
              <a:rPr lang="en-AU" altLang="en-US" dirty="0">
                <a:latin typeface="Arial" pitchFamily="34" charset="0"/>
                <a:ea typeface="ＭＳ Ｐゴシック" pitchFamily="34" charset="-128"/>
                <a:cs typeface="Arial" panose="020B0604020202020204" pitchFamily="34" charset="0"/>
              </a:rPr>
              <a:t>http://www.betterhealth.vic.gov.au/bhcv2/bhcpdf.nsf/ByPDF/Domestic_violence_and_children/$File/Domestic_violence_and_children.pdf</a:t>
            </a:r>
          </a:p>
          <a:p>
            <a:endParaRPr lang="en-AU" dirty="0"/>
          </a:p>
        </p:txBody>
      </p:sp>
      <p:sp>
        <p:nvSpPr>
          <p:cNvPr id="4" name="Footer Placeholder 3"/>
          <p:cNvSpPr>
            <a:spLocks noGrp="1"/>
          </p:cNvSpPr>
          <p:nvPr>
            <p:ph type="ftr" sz="quarter" idx="10"/>
          </p:nvPr>
        </p:nvSpPr>
        <p:spPr/>
        <p:txBody>
          <a:body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1"/>
          </p:nvPr>
        </p:nvSpPr>
        <p:spPr/>
        <p:txBody>
          <a:bodyPr/>
          <a:lstStyle/>
          <a:p>
            <a:fld id="{3FBC765C-5804-46A6-95D2-905A5534C4E5}" type="slidenum">
              <a:rPr lang="en-US" altLang="en-US" smtClean="0"/>
              <a:pPr/>
              <a:t>9</a:t>
            </a:fld>
            <a:endParaRPr lang="en-US" altLang="en-US" dirty="0"/>
          </a:p>
        </p:txBody>
      </p:sp>
    </p:spTree>
    <p:extLst>
      <p:ext uri="{BB962C8B-B14F-4D97-AF65-F5344CB8AC3E}">
        <p14:creationId xmlns:p14="http://schemas.microsoft.com/office/powerpoint/2010/main" val="381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Not Now Not Ever PPT title sc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685800" y="2286000"/>
            <a:ext cx="7772400" cy="1143000"/>
          </a:xfrm>
        </p:spPr>
        <p:txBody>
          <a:bodyPr/>
          <a:lstStyle>
            <a:lvl1pPr algn="ctr">
              <a:defRPr sz="3600">
                <a:solidFill>
                  <a:srgbClr val="FFFFFF"/>
                </a:solidFill>
              </a:defRPr>
            </a:lvl1pPr>
          </a:lstStyle>
          <a:p>
            <a:r>
              <a:rPr lang="en-US"/>
              <a:t>Click to edit Master title style</a:t>
            </a:r>
          </a:p>
        </p:txBody>
      </p:sp>
      <p:sp>
        <p:nvSpPr>
          <p:cNvPr id="10" name="Rectangle 3"/>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FFFFF"/>
                </a:solidFill>
              </a:defRPr>
            </a:lvl1pPr>
          </a:lstStyle>
          <a:p>
            <a:r>
              <a:rPr lang="en-US" dirty="0"/>
              <a:t>Click to edit Master subtitle style</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endParaRPr lang="en-US" alt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r>
              <a:rPr lang="en-AU" altLang="en-US" dirty="0" smtClean="0"/>
              <a:t>Domestic and Family Violence Awareness October 2015</a:t>
            </a:r>
            <a:endParaRPr lang="en-US" alt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8749E3FB-F977-459E-9EAD-B8BAB27E01FA}" type="slidenum">
              <a:rPr lang="en-US" altLang="en-US"/>
              <a:pPr/>
              <a:t>‹#›</a:t>
            </a:fld>
            <a:endParaRPr lang="en-US" altLang="en-US" dirty="0"/>
          </a:p>
        </p:txBody>
      </p:sp>
    </p:spTree>
    <p:extLst>
      <p:ext uri="{BB962C8B-B14F-4D97-AF65-F5344CB8AC3E}">
        <p14:creationId xmlns:p14="http://schemas.microsoft.com/office/powerpoint/2010/main" val="35401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30614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745375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60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84326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7772400" cy="762000"/>
          </a:xfrm>
        </p:spPr>
        <p:txBody>
          <a:bodyPr/>
          <a:lstStyle>
            <a:lvl1pPr>
              <a:defRPr sz="3600"/>
            </a:lvl1pPr>
          </a:lstStyle>
          <a:p>
            <a:r>
              <a:rPr lang="en-AU" dirty="0" smtClean="0"/>
              <a:t>Click to edit Master title style</a:t>
            </a:r>
            <a:endParaRPr lang="en-US" dirty="0"/>
          </a:p>
        </p:txBody>
      </p:sp>
      <p:sp>
        <p:nvSpPr>
          <p:cNvPr id="3" name="Content Placeholder 2"/>
          <p:cNvSpPr>
            <a:spLocks noGrp="1"/>
          </p:cNvSpPr>
          <p:nvPr>
            <p:ph idx="1"/>
          </p:nvPr>
        </p:nvSpPr>
        <p:spPr>
          <a:xfrm>
            <a:off x="323528" y="2132856"/>
            <a:ext cx="8496944" cy="3888432"/>
          </a:xfrm>
        </p:spPr>
        <p:txBody>
          <a:bodyPr/>
          <a:lstStyle>
            <a:lvl1pPr>
              <a:spcAft>
                <a:spcPts val="600"/>
              </a:spcAft>
              <a:buClr>
                <a:srgbClr val="FF9900"/>
              </a:buClr>
              <a:defRPr sz="2600"/>
            </a:lvl1pPr>
            <a:lvl2pPr>
              <a:spcAft>
                <a:spcPts val="600"/>
              </a:spcAft>
              <a:buClr>
                <a:srgbClr val="FF9900"/>
              </a:buClr>
              <a:defRPr sz="2200"/>
            </a:lvl2pPr>
            <a:lvl3pPr>
              <a:spcAft>
                <a:spcPts val="600"/>
              </a:spcAft>
              <a:buClr>
                <a:srgbClr val="FF9900"/>
              </a:buClr>
              <a:defRPr sz="2000"/>
            </a:lvl3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9" name="Footer Placeholder 3"/>
          <p:cNvSpPr>
            <a:spLocks noGrp="1"/>
          </p:cNvSpPr>
          <p:nvPr>
            <p:ph type="ftr" sz="quarter" idx="11"/>
          </p:nvPr>
        </p:nvSpPr>
        <p:spPr>
          <a:xfrm>
            <a:off x="323528" y="6309320"/>
            <a:ext cx="4896544" cy="313184"/>
          </a:xfrm>
          <a:prstGeom prst="rect">
            <a:avLst/>
          </a:prstGeom>
        </p:spPr>
        <p:txBody>
          <a:bodyPr/>
          <a:lstStyle>
            <a:lvl1pPr>
              <a:defRPr sz="1200" b="1"/>
            </a:lvl1pPr>
          </a:lstStyle>
          <a:p>
            <a:r>
              <a:rPr lang="en-AU" altLang="en-US" dirty="0" smtClean="0"/>
              <a:t>Domestic and Family Violence Awareness October 2015</a:t>
            </a:r>
            <a:endParaRPr lang="en-US" altLang="en-US" dirty="0"/>
          </a:p>
        </p:txBody>
      </p:sp>
      <p:sp>
        <p:nvSpPr>
          <p:cNvPr id="10" name="Slide Number Placeholder 4"/>
          <p:cNvSpPr>
            <a:spLocks noGrp="1"/>
          </p:cNvSpPr>
          <p:nvPr>
            <p:ph type="sldNum" sz="quarter" idx="12"/>
          </p:nvPr>
        </p:nvSpPr>
        <p:spPr>
          <a:xfrm>
            <a:off x="6516216" y="6309320"/>
            <a:ext cx="462608" cy="313184"/>
          </a:xfrm>
          <a:prstGeom prst="rect">
            <a:avLst/>
          </a:prstGeom>
        </p:spPr>
        <p:txBody>
          <a:bodyPr/>
          <a:lstStyle>
            <a:lvl1pPr>
              <a:defRPr sz="1400" b="1"/>
            </a:lvl1pPr>
          </a:lstStyle>
          <a:p>
            <a:fld id="{E56DBC06-826F-4A19-AC84-04DD03420E93}" type="slidenum">
              <a:rPr lang="en-US" altLang="en-US" smtClean="0"/>
              <a:pPr/>
              <a:t>‹#›</a:t>
            </a:fld>
            <a:endParaRPr lang="en-US" altLang="en-US" dirty="0"/>
          </a:p>
        </p:txBody>
      </p:sp>
    </p:spTree>
    <p:extLst>
      <p:ext uri="{BB962C8B-B14F-4D97-AF65-F5344CB8AC3E}">
        <p14:creationId xmlns:p14="http://schemas.microsoft.com/office/powerpoint/2010/main" val="411606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24384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24384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2"/>
          <p:cNvSpPr>
            <a:spLocks noGrp="1"/>
          </p:cNvSpPr>
          <p:nvPr>
            <p:ph type="dt" sz="half" idx="10"/>
          </p:nvPr>
        </p:nvSpPr>
        <p:spPr>
          <a:xfrm>
            <a:off x="533400" y="6400800"/>
            <a:ext cx="2057400" cy="457200"/>
          </a:xfrm>
          <a:prstGeom prst="rect">
            <a:avLst/>
          </a:prstGeom>
        </p:spPr>
        <p:txBody>
          <a:bodyPr/>
          <a:lstStyle>
            <a:lvl1pPr>
              <a:defRPr/>
            </a:lvl1pPr>
          </a:lstStyle>
          <a:p>
            <a:endParaRPr lang="en-US" altLang="en-US" dirty="0"/>
          </a:p>
        </p:txBody>
      </p:sp>
      <p:sp>
        <p:nvSpPr>
          <p:cNvPr id="6" name="Footer Placeholder 3"/>
          <p:cNvSpPr>
            <a:spLocks noGrp="1"/>
          </p:cNvSpPr>
          <p:nvPr>
            <p:ph type="ftr" sz="quarter" idx="11"/>
          </p:nvPr>
        </p:nvSpPr>
        <p:spPr>
          <a:xfrm>
            <a:off x="2895600" y="6400800"/>
            <a:ext cx="3048000" cy="457200"/>
          </a:xfrm>
          <a:prstGeom prst="rect">
            <a:avLst/>
          </a:prstGeom>
        </p:spPr>
        <p:txBody>
          <a:bodyPr/>
          <a:lstStyle>
            <a:lvl1pPr>
              <a:defRPr/>
            </a:lvl1pPr>
          </a:lstStyle>
          <a:p>
            <a:r>
              <a:rPr lang="en-AU" altLang="en-US" dirty="0" smtClean="0"/>
              <a:t>Domestic and Family Violence Awareness October 2015</a:t>
            </a:r>
            <a:endParaRPr lang="en-US" altLang="en-US" dirty="0"/>
          </a:p>
        </p:txBody>
      </p:sp>
      <p:sp>
        <p:nvSpPr>
          <p:cNvPr id="7" name="Slide Number Placeholder 4"/>
          <p:cNvSpPr>
            <a:spLocks noGrp="1"/>
          </p:cNvSpPr>
          <p:nvPr>
            <p:ph type="sldNum" sz="quarter" idx="12"/>
          </p:nvPr>
        </p:nvSpPr>
        <p:spPr>
          <a:xfrm>
            <a:off x="6553200" y="6400800"/>
            <a:ext cx="2133600" cy="457200"/>
          </a:xfrm>
          <a:prstGeom prst="rect">
            <a:avLst/>
          </a:prstGeom>
        </p:spPr>
        <p:txBody>
          <a:bodyPr/>
          <a:lstStyle>
            <a:lvl1pPr>
              <a:defRPr/>
            </a:lvl1pPr>
          </a:lstStyle>
          <a:p>
            <a:fld id="{91B63184-09A9-48B7-BA82-C90A25E77A37}" type="slidenum">
              <a:rPr lang="en-US" altLang="en-US"/>
              <a:pPr/>
              <a:t>‹#›</a:t>
            </a:fld>
            <a:endParaRPr lang="en-US" altLang="en-US" dirty="0"/>
          </a:p>
        </p:txBody>
      </p:sp>
    </p:spTree>
    <p:extLst>
      <p:ext uri="{BB962C8B-B14F-4D97-AF65-F5344CB8AC3E}">
        <p14:creationId xmlns:p14="http://schemas.microsoft.com/office/powerpoint/2010/main" val="247097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533400" y="6400800"/>
            <a:ext cx="2057400" cy="457200"/>
          </a:xfrm>
          <a:prstGeom prst="rect">
            <a:avLst/>
          </a:prstGeom>
        </p:spPr>
        <p:txBody>
          <a:bodyPr/>
          <a:lstStyle>
            <a:lvl1pPr>
              <a:defRPr/>
            </a:lvl1pPr>
          </a:lstStyle>
          <a:p>
            <a:endParaRPr lang="en-US" altLang="en-US" dirty="0"/>
          </a:p>
        </p:txBody>
      </p:sp>
      <p:sp>
        <p:nvSpPr>
          <p:cNvPr id="4" name="Footer Placeholder 3"/>
          <p:cNvSpPr>
            <a:spLocks noGrp="1"/>
          </p:cNvSpPr>
          <p:nvPr>
            <p:ph type="ftr" sz="quarter" idx="11"/>
          </p:nvPr>
        </p:nvSpPr>
        <p:spPr>
          <a:xfrm>
            <a:off x="2895600" y="6400800"/>
            <a:ext cx="3048000" cy="457200"/>
          </a:xfrm>
          <a:prstGeom prst="rect">
            <a:avLst/>
          </a:prstGeom>
        </p:spPr>
        <p:txBody>
          <a:bodyPr/>
          <a:lstStyle>
            <a:lvl1pPr>
              <a:defRPr/>
            </a:lvl1pPr>
          </a:lstStyle>
          <a:p>
            <a:r>
              <a:rPr lang="en-AU" altLang="en-US" dirty="0" smtClean="0"/>
              <a:t>Domestic and Family Violence Awareness October 2015</a:t>
            </a:r>
            <a:endParaRPr lang="en-US" altLang="en-US" dirty="0"/>
          </a:p>
        </p:txBody>
      </p:sp>
      <p:sp>
        <p:nvSpPr>
          <p:cNvPr id="5" name="Slide Number Placeholder 4"/>
          <p:cNvSpPr>
            <a:spLocks noGrp="1"/>
          </p:cNvSpPr>
          <p:nvPr>
            <p:ph type="sldNum" sz="quarter" idx="12"/>
          </p:nvPr>
        </p:nvSpPr>
        <p:spPr>
          <a:xfrm>
            <a:off x="6553200" y="6400800"/>
            <a:ext cx="2133600" cy="457200"/>
          </a:xfrm>
          <a:prstGeom prst="rect">
            <a:avLst/>
          </a:prstGeom>
        </p:spPr>
        <p:txBody>
          <a:bodyPr/>
          <a:lstStyle>
            <a:lvl1pPr>
              <a:defRPr/>
            </a:lvl1pPr>
          </a:lstStyle>
          <a:p>
            <a:fld id="{E56DBC06-826F-4A19-AC84-04DD03420E93}" type="slidenum">
              <a:rPr lang="en-US" altLang="en-US"/>
              <a:pPr/>
              <a:t>‹#›</a:t>
            </a:fld>
            <a:endParaRPr lang="en-US" altLang="en-US" dirty="0"/>
          </a:p>
        </p:txBody>
      </p:sp>
    </p:spTree>
    <p:extLst>
      <p:ext uri="{BB962C8B-B14F-4D97-AF65-F5344CB8AC3E}">
        <p14:creationId xmlns:p14="http://schemas.microsoft.com/office/powerpoint/2010/main" val="164318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txBox="1">
            <a:spLocks/>
          </p:cNvSpPr>
          <p:nvPr userDrawn="1"/>
        </p:nvSpPr>
        <p:spPr bwMode="auto">
          <a:xfrm>
            <a:off x="2895600" y="6400800"/>
            <a:ext cx="3048000" cy="457200"/>
          </a:xfrm>
          <a:prstGeom prst="rect">
            <a:avLst/>
          </a:prstGeom>
          <a:noFill/>
          <a:ln w="9525">
            <a:noFill/>
            <a:miter lim="800000"/>
            <a:headEnd/>
            <a:tailEnd/>
          </a:ln>
          <a:effec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fld id="{D0EDFAF3-63D3-46DE-96AC-ED744CE29308}" type="slidenum">
              <a:rPr lang="en-US" altLang="en-US" sz="1400">
                <a:ea typeface="Osaka" pitchFamily="1" charset="-128"/>
              </a:rPr>
              <a:pPr algn="ctr"/>
              <a:t>‹#›</a:t>
            </a:fld>
            <a:endParaRPr lang="en-US" altLang="en-US" sz="1400" dirty="0">
              <a:ea typeface="Osaka" pitchFamily="1" charset="-128"/>
            </a:endParaRPr>
          </a:p>
        </p:txBody>
      </p:sp>
    </p:spTree>
    <p:extLst>
      <p:ext uri="{BB962C8B-B14F-4D97-AF65-F5344CB8AC3E}">
        <p14:creationId xmlns:p14="http://schemas.microsoft.com/office/powerpoint/2010/main" val="308856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AU" altLang="en-US" dirty="0" smtClean="0"/>
              <a:t>Domestic and Family Violence Awareness October 2015</a:t>
            </a:r>
            <a:endParaRPr lang="en-US" alt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EAB5418-ED3C-496E-9B31-907CB7EEB668}" type="slidenum">
              <a:rPr lang="en-US" altLang="en-US"/>
              <a:pPr/>
              <a:t>‹#›</a:t>
            </a:fld>
            <a:endParaRPr lang="en-US" altLang="en-US" dirty="0"/>
          </a:p>
        </p:txBody>
      </p:sp>
    </p:spTree>
    <p:extLst>
      <p:ext uri="{BB962C8B-B14F-4D97-AF65-F5344CB8AC3E}">
        <p14:creationId xmlns:p14="http://schemas.microsoft.com/office/powerpoint/2010/main" val="288908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76617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Tree>
    <p:extLst>
      <p:ext uri="{BB962C8B-B14F-4D97-AF65-F5344CB8AC3E}">
        <p14:creationId xmlns:p14="http://schemas.microsoft.com/office/powerpoint/2010/main" val="28774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64453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theme" Target="../theme/theme2.xml"/><Relationship Id="rId10"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Not Now Not Ever PPT-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447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24384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Lst>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 descr="Not Now Not Ever PPT-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457200" y="274638"/>
            <a:ext cx="6202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717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3972" r:id="rId1"/>
    <p:sldLayoutId id="2147483960" r:id="rId2"/>
    <p:sldLayoutId id="2147483961" r:id="rId3"/>
    <p:sldLayoutId id="2147483962" r:id="rId4"/>
    <p:sldLayoutId id="2147483963" r:id="rId5"/>
    <p:sldLayoutId id="2147483964" r:id="rId6"/>
    <p:sldLayoutId id="2147483965" r:id="rId7"/>
    <p:sldLayoutId id="2147483966" r:id="rId8"/>
  </p:sldLayoutIdLst>
  <p:hf hdr="0" dt="0"/>
  <p:txStyles>
    <p:titleStyle>
      <a:lvl1pPr algn="l" defTabSz="457200" rtl="0" eaLnBrk="0" fontAlgn="base" hangingPunct="0">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7.png"/><Relationship Id="rId1" Type="http://schemas.openxmlformats.org/officeDocument/2006/relationships/video" Target="https://www.youtube.com/embed/rTJT3fVv1vU" TargetMode="Externa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ctrTitle"/>
          </p:nvPr>
        </p:nvSpPr>
        <p:spPr>
          <a:xfrm>
            <a:off x="755576" y="2132856"/>
            <a:ext cx="7704856" cy="1800200"/>
          </a:xfrm>
        </p:spPr>
        <p:txBody>
          <a:bodyPr/>
          <a:lstStyle/>
          <a:p>
            <a:r>
              <a:rPr lang="en-US" altLang="en-US" dirty="0" smtClean="0">
                <a:solidFill>
                  <a:schemeClr val="tx2"/>
                </a:solidFill>
              </a:rPr>
              <a:t>Domestic and Family Violence Awareness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Children experiencing </a:t>
            </a:r>
            <a:r>
              <a:rPr lang="en-AU" dirty="0"/>
              <a:t>domestic </a:t>
            </a:r>
            <a:r>
              <a:rPr lang="en-AU" dirty="0" smtClean="0"/>
              <a:t/>
            </a:r>
            <a:br>
              <a:rPr lang="en-AU" dirty="0" smtClean="0"/>
            </a:br>
            <a:r>
              <a:rPr lang="en-AU" dirty="0" smtClean="0"/>
              <a:t>and </a:t>
            </a:r>
            <a:r>
              <a:rPr lang="en-AU" dirty="0"/>
              <a:t>family violence may…</a:t>
            </a:r>
          </a:p>
        </p:txBody>
      </p:sp>
      <p:sp>
        <p:nvSpPr>
          <p:cNvPr id="3" name="Content Placeholder 2"/>
          <p:cNvSpPr>
            <a:spLocks noGrp="1"/>
          </p:cNvSpPr>
          <p:nvPr>
            <p:ph idx="1"/>
          </p:nvPr>
        </p:nvSpPr>
        <p:spPr>
          <a:xfrm>
            <a:off x="323528" y="2132856"/>
            <a:ext cx="5472608" cy="3888432"/>
          </a:xfrm>
        </p:spPr>
        <p:txBody>
          <a:bodyPr/>
          <a:lstStyle/>
          <a:p>
            <a:r>
              <a:rPr lang="en-AU" dirty="0" smtClean="0"/>
              <a:t>become </a:t>
            </a:r>
            <a:r>
              <a:rPr lang="en-AU" dirty="0"/>
              <a:t>a victim or perpetrator of bullying </a:t>
            </a:r>
          </a:p>
          <a:p>
            <a:r>
              <a:rPr lang="en-AU" dirty="0"/>
              <a:t>start to show cruelty to animals </a:t>
            </a:r>
          </a:p>
          <a:p>
            <a:r>
              <a:rPr lang="en-AU" dirty="0"/>
              <a:t>experience stress-related illnesses</a:t>
            </a:r>
          </a:p>
          <a:p>
            <a:r>
              <a:rPr lang="en-AU" dirty="0"/>
              <a:t>display speech difficulties</a:t>
            </a:r>
          </a:p>
          <a:p>
            <a:r>
              <a:rPr lang="en-AU" dirty="0"/>
              <a:t>misuse drugs and alcohol (young adults</a:t>
            </a:r>
            <a:r>
              <a:rPr lang="en-AU" dirty="0" smtClean="0"/>
              <a:t>)</a:t>
            </a:r>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10</a:t>
            </a:fld>
            <a:endParaRPr lang="en-US" altLang="en-US" dirty="0"/>
          </a:p>
        </p:txBody>
      </p:sp>
      <p:pic>
        <p:nvPicPr>
          <p:cNvPr id="6" name="Picture 2" descr="G:\6490_Policy and Implementation\Student Protection\Child Safety\ESFP &amp; Students in OOHC\STUDENTS IN OOHC PROJECT\PRESENTATIONS\Images\Approved for use vers\23036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925149"/>
            <a:ext cx="2606953" cy="36864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6084168" y="5602285"/>
            <a:ext cx="2597371" cy="35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300"/>
              </a:spcBef>
              <a:spcAft>
                <a:spcPts val="300"/>
              </a:spcAft>
              <a:buFontTx/>
              <a:buNone/>
              <a:defRPr sz="2500" kern="1200">
                <a:solidFill>
                  <a:schemeClr val="tx1"/>
                </a:solidFill>
                <a:latin typeface="+mn-lt"/>
                <a:ea typeface="MS PGothic" pitchFamily="34" charset="-128"/>
                <a:cs typeface="Arial"/>
              </a:defRPr>
            </a:lvl1pPr>
            <a:lvl2pPr marL="269875" indent="-269875" algn="l" defTabSz="457200" rtl="0" eaLnBrk="0" fontAlgn="base" hangingPunct="0">
              <a:spcBef>
                <a:spcPts val="300"/>
              </a:spcBef>
              <a:spcAft>
                <a:spcPts val="300"/>
              </a:spcAft>
              <a:buSzPct val="75000"/>
              <a:buFont typeface="Calibri" pitchFamily="34" charset="0"/>
              <a:buChar char="◦"/>
              <a:defRPr sz="2300" kern="1200">
                <a:solidFill>
                  <a:schemeClr val="tx1"/>
                </a:solidFill>
                <a:latin typeface="+mn-lt"/>
                <a:ea typeface="MS PGothic" pitchFamily="34" charset="-128"/>
                <a:cs typeface="Arial"/>
              </a:defRPr>
            </a:lvl2pPr>
            <a:lvl3pPr marL="539750" indent="-269875" algn="l" defTabSz="457200" rtl="0" eaLnBrk="0" fontAlgn="base" hangingPunct="0">
              <a:spcBef>
                <a:spcPts val="300"/>
              </a:spcBef>
              <a:spcAft>
                <a:spcPts val="300"/>
              </a:spcAft>
              <a:buSzPct val="70000"/>
              <a:buFont typeface="Calibri" pitchFamily="34" charset="0"/>
              <a:buChar char="◦"/>
              <a:defRPr sz="2100" kern="1200">
                <a:solidFill>
                  <a:schemeClr val="tx1"/>
                </a:solidFill>
                <a:latin typeface="+mn-lt"/>
                <a:ea typeface="MS PGothic" pitchFamily="34" charset="-128"/>
                <a:cs typeface="Arial"/>
              </a:defRPr>
            </a:lvl3pPr>
            <a:lvl4pPr marL="1077913" indent="-276225" algn="l" defTabSz="457200" rtl="0" eaLnBrk="0" fontAlgn="base" hangingPunct="0">
              <a:spcBef>
                <a:spcPts val="300"/>
              </a:spcBef>
              <a:spcAft>
                <a:spcPts val="300"/>
              </a:spcAft>
              <a:buSzPct val="70000"/>
              <a:buFont typeface="Wingdings" pitchFamily="2" charset="2"/>
              <a:buChar char="§"/>
              <a:defRPr kern="1200">
                <a:solidFill>
                  <a:schemeClr val="tx1"/>
                </a:solidFill>
                <a:latin typeface="+mn-lt"/>
                <a:ea typeface="MS PGothic" pitchFamily="34" charset="-128"/>
                <a:cs typeface="Arial"/>
              </a:defRPr>
            </a:lvl4pPr>
            <a:lvl5pPr marL="2057400" indent="-228600" algn="l" defTabSz="457200" rtl="0" eaLnBrk="0" fontAlgn="base" hangingPunct="0">
              <a:spcBef>
                <a:spcPts val="300"/>
              </a:spcBef>
              <a:spcAft>
                <a:spcPts val="300"/>
              </a:spcAft>
              <a:buFont typeface="Arial" pitchFamily="34" charset="0"/>
              <a:buChar char="»"/>
              <a:defRPr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700" dirty="0"/>
              <a:t>Image courtesy of </a:t>
            </a:r>
            <a:r>
              <a:rPr lang="en-AU" sz="700" dirty="0" smtClean="0"/>
              <a:t>Department </a:t>
            </a:r>
            <a:r>
              <a:rPr lang="en-AU" sz="700" dirty="0"/>
              <a:t>of State Development, Infrastructure and Planning</a:t>
            </a:r>
            <a:r>
              <a:rPr lang="en-AU" sz="700" dirty="0" smtClean="0"/>
              <a:t> </a:t>
            </a:r>
            <a:r>
              <a:rPr lang="en-AU" sz="700" baseline="30000" dirty="0" smtClean="0"/>
              <a:t>4 </a:t>
            </a:r>
            <a:r>
              <a:rPr lang="en-AU" sz="700" dirty="0" smtClean="0"/>
              <a:t>   © PhotoAlto</a:t>
            </a:r>
            <a:endParaRPr lang="en-AU" sz="700" dirty="0"/>
          </a:p>
        </p:txBody>
      </p:sp>
    </p:spTree>
    <p:extLst>
      <p:ext uri="{BB962C8B-B14F-4D97-AF65-F5344CB8AC3E}">
        <p14:creationId xmlns:p14="http://schemas.microsoft.com/office/powerpoint/2010/main" val="4849581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7772400" cy="762000"/>
          </a:xfrm>
        </p:spPr>
        <p:txBody>
          <a:bodyPr/>
          <a:lstStyle/>
          <a:p>
            <a:r>
              <a:rPr lang="en-AU" sz="3200" dirty="0"/>
              <a:t>The Qld Government’s </a:t>
            </a:r>
            <a:r>
              <a:rPr lang="en-AU" sz="3200" dirty="0" smtClean="0"/>
              <a:t/>
            </a:r>
            <a:br>
              <a:rPr lang="en-AU" sz="3200" dirty="0" smtClean="0"/>
            </a:br>
            <a:r>
              <a:rPr lang="en-AU" sz="3200" dirty="0" smtClean="0"/>
              <a:t>response </a:t>
            </a:r>
            <a:r>
              <a:rPr lang="en-AU" sz="3200" dirty="0"/>
              <a:t>to domestic and family violence</a:t>
            </a:r>
            <a:r>
              <a:rPr lang="en-AU" dirty="0"/>
              <a:t/>
            </a:r>
            <a:br>
              <a:rPr lang="en-AU" dirty="0"/>
            </a:br>
            <a:endParaRPr lang="en-AU" dirty="0"/>
          </a:p>
        </p:txBody>
      </p:sp>
      <p:sp>
        <p:nvSpPr>
          <p:cNvPr id="3" name="Content Placeholder 2"/>
          <p:cNvSpPr>
            <a:spLocks noGrp="1"/>
          </p:cNvSpPr>
          <p:nvPr>
            <p:ph idx="1"/>
          </p:nvPr>
        </p:nvSpPr>
        <p:spPr>
          <a:xfrm>
            <a:off x="323528" y="1916832"/>
            <a:ext cx="8496944" cy="4392488"/>
          </a:xfrm>
        </p:spPr>
        <p:txBody>
          <a:bodyPr/>
          <a:lstStyle/>
          <a:p>
            <a:r>
              <a:rPr lang="en-AU" sz="1800" dirty="0"/>
              <a:t>September 2014 - Taskforce on Domestic and Family Violence in Queensland, chaired by the Honourable Quentin Bryce AD CVO, former Governor-General of Australia, was established </a:t>
            </a:r>
          </a:p>
          <a:p>
            <a:r>
              <a:rPr lang="en-AU" sz="1800" dirty="0"/>
              <a:t>February 2015 – </a:t>
            </a:r>
            <a:r>
              <a:rPr lang="en-AU" sz="1800" i="1" dirty="0"/>
              <a:t>Not Now, Not Ever: Putting an End to Domestic and Family Violence in Queensland</a:t>
            </a:r>
            <a:r>
              <a:rPr lang="en-AU" sz="1800" dirty="0"/>
              <a:t> Taskforce Report released </a:t>
            </a:r>
          </a:p>
          <a:p>
            <a:r>
              <a:rPr lang="en-AU" sz="1800" dirty="0"/>
              <a:t>August 2015 - the Queensland Government accepted all 140 recommendations</a:t>
            </a:r>
          </a:p>
          <a:p>
            <a:r>
              <a:rPr lang="en-AU" sz="1800" dirty="0"/>
              <a:t>August 2015 - draft Domestic and Family Violence Prevention Strategy released for consultation </a:t>
            </a:r>
          </a:p>
          <a:p>
            <a:pPr marL="0" indent="0">
              <a:buNone/>
            </a:pPr>
            <a:r>
              <a:rPr lang="en-AU" sz="1800" dirty="0"/>
              <a:t/>
            </a:r>
            <a:br>
              <a:rPr lang="en-AU" sz="1800" dirty="0"/>
            </a:br>
            <a:endParaRPr lang="en-AU" sz="1800" dirty="0"/>
          </a:p>
          <a:p>
            <a:r>
              <a:rPr lang="en-AU" sz="1800" dirty="0"/>
              <a:t>The Department of Education and Training has leadership responsibility for </a:t>
            </a:r>
            <a:r>
              <a:rPr lang="en-AU" sz="1800" b="1" dirty="0">
                <a:solidFill>
                  <a:srgbClr val="FF9900"/>
                </a:solidFill>
              </a:rPr>
              <a:t>9</a:t>
            </a:r>
            <a:r>
              <a:rPr lang="en-AU" sz="1800" dirty="0"/>
              <a:t> of the </a:t>
            </a:r>
            <a:r>
              <a:rPr lang="en-AU" sz="1800" b="1" dirty="0">
                <a:solidFill>
                  <a:srgbClr val="FF9900"/>
                </a:solidFill>
              </a:rPr>
              <a:t>140</a:t>
            </a:r>
            <a:r>
              <a:rPr lang="en-AU" sz="1800" dirty="0"/>
              <a:t> recommendations</a:t>
            </a:r>
          </a:p>
          <a:p>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11</a:t>
            </a:fld>
            <a:endParaRPr lang="en-US" altLang="en-US" dirty="0"/>
          </a:p>
        </p:txBody>
      </p:sp>
      <p:sp>
        <p:nvSpPr>
          <p:cNvPr id="6" name="Down Arrow 5"/>
          <p:cNvSpPr/>
          <p:nvPr/>
        </p:nvSpPr>
        <p:spPr bwMode="auto">
          <a:xfrm>
            <a:off x="4139952" y="4725144"/>
            <a:ext cx="1152128" cy="792088"/>
          </a:xfrm>
          <a:prstGeom prst="downArrow">
            <a:avLst/>
          </a:prstGeom>
          <a:solidFill>
            <a:srgbClr val="FF9900"/>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8650935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79512" y="764704"/>
            <a:ext cx="7772400" cy="762000"/>
          </a:xfrm>
        </p:spPr>
        <p:txBody>
          <a:bodyPr/>
          <a:lstStyle/>
          <a:p>
            <a:r>
              <a:rPr lang="en-AU" altLang="en-US" i="1" dirty="0" smtClean="0"/>
              <a:t>No More </a:t>
            </a:r>
            <a:r>
              <a:rPr lang="en-AU" altLang="en-US" dirty="0" smtClean="0"/>
              <a:t>- DFV awareness </a:t>
            </a:r>
            <a:br>
              <a:rPr lang="en-AU" altLang="en-US" dirty="0" smtClean="0"/>
            </a:br>
            <a:r>
              <a:rPr lang="en-AU" altLang="en-US" dirty="0" smtClean="0"/>
              <a:t>raising at the US Super Bowl</a:t>
            </a:r>
          </a:p>
        </p:txBody>
      </p:sp>
      <p:pic>
        <p:nvPicPr>
          <p:cNvPr id="4" name="rTJT3fVv1vU"/>
          <p:cNvPicPr>
            <a:picLocks noGrp="1" noRot="1" noChangeAspect="1"/>
          </p:cNvPicPr>
          <p:nvPr>
            <p:ph idx="1"/>
            <a:quickTimeFile r:link="rId1"/>
          </p:nvPr>
        </p:nvPicPr>
        <p:blipFill>
          <a:blip r:embed="rId4"/>
          <a:stretch>
            <a:fillRect/>
          </a:stretch>
        </p:blipFill>
        <p:spPr>
          <a:xfrm>
            <a:off x="1475656" y="2276872"/>
            <a:ext cx="6400711" cy="3600400"/>
          </a:xfrm>
          <a:prstGeom prst="rect">
            <a:avLst/>
          </a:prstGeom>
        </p:spPr>
      </p:pic>
    </p:spTree>
    <p:extLst>
      <p:ext uri="{BB962C8B-B14F-4D97-AF65-F5344CB8AC3E}">
        <p14:creationId xmlns:p14="http://schemas.microsoft.com/office/powerpoint/2010/main" val="4584796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S</a:t>
            </a:r>
            <a:r>
              <a:rPr lang="en-AU" sz="3200" dirty="0" smtClean="0"/>
              <a:t>upport </a:t>
            </a:r>
            <a:r>
              <a:rPr lang="en-AU" sz="3200" dirty="0"/>
              <a:t>for staff </a:t>
            </a:r>
            <a:r>
              <a:rPr lang="en-AU" sz="3200" dirty="0" smtClean="0"/>
              <a:t>affected by </a:t>
            </a:r>
            <a:br>
              <a:rPr lang="en-AU" sz="3200" dirty="0" smtClean="0"/>
            </a:br>
            <a:r>
              <a:rPr lang="en-AU" sz="3200" dirty="0" smtClean="0"/>
              <a:t>domestic </a:t>
            </a:r>
            <a:r>
              <a:rPr lang="en-AU" sz="3200" dirty="0"/>
              <a:t>and family </a:t>
            </a:r>
            <a:r>
              <a:rPr lang="en-AU" sz="3200" dirty="0" smtClean="0"/>
              <a:t>violence may include</a:t>
            </a:r>
            <a:endParaRPr lang="en-AU" sz="3200" dirty="0"/>
          </a:p>
        </p:txBody>
      </p:sp>
      <p:sp>
        <p:nvSpPr>
          <p:cNvPr id="3" name="Content Placeholder 2"/>
          <p:cNvSpPr>
            <a:spLocks noGrp="1"/>
          </p:cNvSpPr>
          <p:nvPr>
            <p:ph idx="1"/>
          </p:nvPr>
        </p:nvSpPr>
        <p:spPr>
          <a:xfrm>
            <a:off x="251520" y="1772816"/>
            <a:ext cx="8424936" cy="4464496"/>
          </a:xfrm>
        </p:spPr>
        <p:txBody>
          <a:bodyPr/>
          <a:lstStyle/>
          <a:p>
            <a:r>
              <a:rPr lang="en-AU" dirty="0" smtClean="0"/>
              <a:t>Special </a:t>
            </a:r>
            <a:r>
              <a:rPr lang="en-AU" dirty="0"/>
              <a:t>leave for emergent domestic and family violence issues</a:t>
            </a:r>
          </a:p>
          <a:p>
            <a:r>
              <a:rPr lang="en-AU" dirty="0"/>
              <a:t>Workplace safety plans to help increase the safety of the affected staff member and others in the workplace</a:t>
            </a:r>
          </a:p>
          <a:p>
            <a:r>
              <a:rPr lang="en-AU" dirty="0"/>
              <a:t>Flexible working conditions, if feasible – e.g. different start and finish times, altered work timetable</a:t>
            </a:r>
          </a:p>
          <a:p>
            <a:r>
              <a:rPr lang="en-AU" dirty="0"/>
              <a:t>Support to return to work, if </a:t>
            </a:r>
            <a:r>
              <a:rPr lang="en-AU" dirty="0" smtClean="0"/>
              <a:t>required</a:t>
            </a:r>
          </a:p>
          <a:p>
            <a:r>
              <a:rPr lang="en-AU" dirty="0"/>
              <a:t>Temporary or permanent relocation </a:t>
            </a:r>
          </a:p>
          <a:p>
            <a:r>
              <a:rPr lang="en-AU" dirty="0"/>
              <a:t>Access to confidential counselling</a:t>
            </a:r>
          </a:p>
          <a:p>
            <a:endParaRPr lang="en-AU" dirty="0"/>
          </a:p>
        </p:txBody>
      </p:sp>
      <p:sp>
        <p:nvSpPr>
          <p:cNvPr id="5" name="Slide Number Placeholder 4"/>
          <p:cNvSpPr>
            <a:spLocks noGrp="1"/>
          </p:cNvSpPr>
          <p:nvPr>
            <p:ph type="sldNum" sz="quarter" idx="12"/>
          </p:nvPr>
        </p:nvSpPr>
        <p:spPr/>
        <p:txBody>
          <a:bodyPr/>
          <a:lstStyle/>
          <a:p>
            <a:fld id="{E56DBC06-826F-4A19-AC84-04DD03420E93}" type="slidenum">
              <a:rPr lang="en-US" altLang="en-US" smtClean="0"/>
              <a:pPr/>
              <a:t>13</a:t>
            </a:fld>
            <a:endParaRPr lang="en-US" altLang="en-US" dirty="0"/>
          </a:p>
        </p:txBody>
      </p:sp>
    </p:spTree>
    <p:extLst>
      <p:ext uri="{BB962C8B-B14F-4D97-AF65-F5344CB8AC3E}">
        <p14:creationId xmlns:p14="http://schemas.microsoft.com/office/powerpoint/2010/main" val="38609510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7772400" cy="762000"/>
          </a:xfrm>
        </p:spPr>
        <p:txBody>
          <a:bodyPr/>
          <a:lstStyle/>
          <a:p>
            <a:r>
              <a:rPr lang="en-AU" sz="3200" dirty="0"/>
              <a:t>External support for staff </a:t>
            </a:r>
            <a:r>
              <a:rPr lang="en-AU" sz="3200" dirty="0" smtClean="0"/>
              <a:t/>
            </a:r>
            <a:br>
              <a:rPr lang="en-AU" sz="3200" dirty="0" smtClean="0"/>
            </a:br>
            <a:r>
              <a:rPr lang="en-AU" sz="3200" dirty="0" smtClean="0"/>
              <a:t>affected </a:t>
            </a:r>
            <a:r>
              <a:rPr lang="en-AU" sz="3200" dirty="0"/>
              <a:t>by domestic and family violence</a:t>
            </a:r>
            <a:r>
              <a:rPr lang="en-AU" dirty="0"/>
              <a:t/>
            </a:r>
            <a:br>
              <a:rPr lang="en-AU" dirty="0"/>
            </a:br>
            <a:endParaRPr lang="en-AU" dirty="0"/>
          </a:p>
        </p:txBody>
      </p:sp>
      <p:sp>
        <p:nvSpPr>
          <p:cNvPr id="3" name="Content Placeholder 2"/>
          <p:cNvSpPr>
            <a:spLocks noGrp="1"/>
          </p:cNvSpPr>
          <p:nvPr>
            <p:ph idx="1"/>
          </p:nvPr>
        </p:nvSpPr>
        <p:spPr>
          <a:xfrm>
            <a:off x="3491880" y="1916832"/>
            <a:ext cx="5328592" cy="4104456"/>
          </a:xfrm>
        </p:spPr>
        <p:txBody>
          <a:bodyPr/>
          <a:lstStyle/>
          <a:p>
            <a:r>
              <a:rPr lang="en-AU" b="1" dirty="0">
                <a:solidFill>
                  <a:srgbClr val="FF9900"/>
                </a:solidFill>
              </a:rPr>
              <a:t>DV Connect </a:t>
            </a:r>
            <a:r>
              <a:rPr lang="en-AU" dirty="0"/>
              <a:t>offer the following services:</a:t>
            </a:r>
          </a:p>
          <a:p>
            <a:pPr lvl="1"/>
            <a:r>
              <a:rPr lang="en-AU" dirty="0"/>
              <a:t>24/7 Womensline (PH: 1800 811 811)</a:t>
            </a:r>
          </a:p>
          <a:p>
            <a:pPr lvl="1"/>
            <a:r>
              <a:rPr lang="en-AU" dirty="0"/>
              <a:t>Sexual Assault Helpline (PH: 1800 010 120) </a:t>
            </a:r>
            <a:br>
              <a:rPr lang="en-AU" dirty="0"/>
            </a:br>
            <a:r>
              <a:rPr lang="en-AU" dirty="0"/>
              <a:t>7.30am - 11.30pm, 7 days</a:t>
            </a:r>
          </a:p>
          <a:p>
            <a:pPr lvl="1"/>
            <a:r>
              <a:rPr lang="en-AU" dirty="0"/>
              <a:t>Mensline (PH: 1800 600 636) </a:t>
            </a:r>
            <a:br>
              <a:rPr lang="en-AU" dirty="0"/>
            </a:br>
            <a:r>
              <a:rPr lang="en-AU" dirty="0"/>
              <a:t>9am - midnight, 7 days</a:t>
            </a:r>
          </a:p>
          <a:p>
            <a:endParaRPr lang="en-AU" dirty="0"/>
          </a:p>
        </p:txBody>
      </p:sp>
      <p:sp>
        <p:nvSpPr>
          <p:cNvPr id="5" name="Slide Number Placeholder 4"/>
          <p:cNvSpPr>
            <a:spLocks noGrp="1"/>
          </p:cNvSpPr>
          <p:nvPr>
            <p:ph type="sldNum" sz="quarter" idx="12"/>
          </p:nvPr>
        </p:nvSpPr>
        <p:spPr/>
        <p:txBody>
          <a:bodyPr/>
          <a:lstStyle/>
          <a:p>
            <a:fld id="{E56DBC06-826F-4A19-AC84-04DD03420E93}" type="slidenum">
              <a:rPr lang="en-US" altLang="en-US" smtClean="0"/>
              <a:pPr/>
              <a:t>14</a:t>
            </a:fld>
            <a:endParaRPr lang="en-US"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73956"/>
            <a:ext cx="306705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7216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Curriculum resources</a:t>
            </a:r>
          </a:p>
        </p:txBody>
      </p:sp>
      <p:sp>
        <p:nvSpPr>
          <p:cNvPr id="3" name="Content Placeholder 2"/>
          <p:cNvSpPr>
            <a:spLocks noGrp="1"/>
          </p:cNvSpPr>
          <p:nvPr>
            <p:ph idx="1"/>
          </p:nvPr>
        </p:nvSpPr>
        <p:spPr>
          <a:xfrm>
            <a:off x="5364088" y="1988840"/>
            <a:ext cx="3456384" cy="4032448"/>
          </a:xfrm>
        </p:spPr>
        <p:txBody>
          <a:bodyPr/>
          <a:lstStyle/>
          <a:p>
            <a:r>
              <a:rPr lang="en-AU" dirty="0" smtClean="0"/>
              <a:t>2016 </a:t>
            </a:r>
            <a:r>
              <a:rPr lang="en-AU" dirty="0"/>
              <a:t>Respectful relationships </a:t>
            </a:r>
            <a:r>
              <a:rPr lang="en-AU" dirty="0" smtClean="0"/>
              <a:t>resources </a:t>
            </a:r>
            <a:endParaRPr lang="en-AU" dirty="0"/>
          </a:p>
          <a:p>
            <a:pPr lvl="1"/>
            <a:r>
              <a:rPr lang="en-AU" dirty="0"/>
              <a:t>P – 12 </a:t>
            </a:r>
          </a:p>
          <a:p>
            <a:pPr lvl="1"/>
            <a:r>
              <a:rPr lang="en-AU" dirty="0"/>
              <a:t>Delivered as part of a school’s student well-being or pastoral care program</a:t>
            </a:r>
          </a:p>
          <a:p>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15</a:t>
            </a:fld>
            <a:endParaRPr lang="en-US" altLang="en-US" dirty="0"/>
          </a:p>
        </p:txBody>
      </p:sp>
      <p:pic>
        <p:nvPicPr>
          <p:cNvPr id="6" name="Picture 5" descr="payslip-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2204864"/>
            <a:ext cx="4968552" cy="3312368"/>
          </a:xfrm>
          <a:prstGeom prst="rect">
            <a:avLst/>
          </a:prstGeom>
        </p:spPr>
      </p:pic>
    </p:spTree>
    <p:extLst>
      <p:ext uri="{BB962C8B-B14F-4D97-AF65-F5344CB8AC3E}">
        <p14:creationId xmlns:p14="http://schemas.microsoft.com/office/powerpoint/2010/main" val="8331360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Curriculum resources</a:t>
            </a:r>
          </a:p>
        </p:txBody>
      </p:sp>
      <p:sp>
        <p:nvSpPr>
          <p:cNvPr id="3" name="Content Placeholder 2"/>
          <p:cNvSpPr>
            <a:spLocks noGrp="1"/>
          </p:cNvSpPr>
          <p:nvPr>
            <p:ph idx="1"/>
          </p:nvPr>
        </p:nvSpPr>
        <p:spPr>
          <a:xfrm>
            <a:off x="323528" y="1988840"/>
            <a:ext cx="8496944" cy="4032448"/>
          </a:xfrm>
        </p:spPr>
        <p:txBody>
          <a:bodyPr/>
          <a:lstStyle/>
          <a:p>
            <a:r>
              <a:rPr lang="en-AU" sz="2500" dirty="0"/>
              <a:t>Curriculum into the Classroom (C2C) Health and Physical Education (HPE) units</a:t>
            </a:r>
          </a:p>
          <a:p>
            <a:pPr lvl="1"/>
            <a:r>
              <a:rPr lang="en-AU" sz="2000" dirty="0"/>
              <a:t>P – 10 </a:t>
            </a:r>
          </a:p>
          <a:p>
            <a:pPr lvl="1"/>
            <a:r>
              <a:rPr lang="en-AU" sz="2000" dirty="0"/>
              <a:t>Content includes respectful relationships </a:t>
            </a:r>
          </a:p>
          <a:p>
            <a:r>
              <a:rPr lang="en-AU" sz="2500" dirty="0"/>
              <a:t>Daniel Morcombe Child Safety Curriculum </a:t>
            </a:r>
          </a:p>
          <a:p>
            <a:pPr lvl="1"/>
            <a:r>
              <a:rPr lang="en-AU" sz="2000" dirty="0"/>
              <a:t>P – 9</a:t>
            </a:r>
          </a:p>
          <a:p>
            <a:pPr lvl="1"/>
            <a:r>
              <a:rPr lang="en-AU" sz="2000" dirty="0"/>
              <a:t>Topics of personal safety and awareness, including the prevention of abuse</a:t>
            </a:r>
          </a:p>
          <a:p>
            <a:pPr lvl="1"/>
            <a:r>
              <a:rPr lang="en-AU" sz="2000" dirty="0"/>
              <a:t>K</a:t>
            </a:r>
            <a:r>
              <a:rPr lang="en-AU" sz="2000" smtClean="0"/>
              <a:t>nowledge </a:t>
            </a:r>
            <a:r>
              <a:rPr lang="en-AU" sz="2000" dirty="0"/>
              <a:t>and skills to recognise, react to and report unsafe </a:t>
            </a:r>
            <a:r>
              <a:rPr lang="en-AU" sz="2000" dirty="0" smtClean="0"/>
              <a:t>situations</a:t>
            </a:r>
            <a:endParaRPr lang="en-AU" sz="2000"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16</a:t>
            </a:fld>
            <a:endParaRPr lang="en-US" altLang="en-US" dirty="0"/>
          </a:p>
        </p:txBody>
      </p:sp>
    </p:spTree>
    <p:extLst>
      <p:ext uri="{BB962C8B-B14F-4D97-AF65-F5344CB8AC3E}">
        <p14:creationId xmlns:p14="http://schemas.microsoft.com/office/powerpoint/2010/main" val="22088997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Support for </a:t>
            </a:r>
            <a:r>
              <a:rPr lang="en-AU" dirty="0" smtClean="0"/>
              <a:t>students</a:t>
            </a:r>
            <a:endParaRPr lang="en-AU" dirty="0"/>
          </a:p>
        </p:txBody>
      </p:sp>
      <p:sp>
        <p:nvSpPr>
          <p:cNvPr id="3" name="Content Placeholder 2"/>
          <p:cNvSpPr>
            <a:spLocks noGrp="1"/>
          </p:cNvSpPr>
          <p:nvPr>
            <p:ph idx="1"/>
          </p:nvPr>
        </p:nvSpPr>
        <p:spPr>
          <a:xfrm>
            <a:off x="323528" y="1844824"/>
            <a:ext cx="8496944" cy="4176464"/>
          </a:xfrm>
        </p:spPr>
        <p:txBody>
          <a:bodyPr/>
          <a:lstStyle/>
          <a:p>
            <a:r>
              <a:rPr lang="en-AU" sz="2200" dirty="0"/>
              <a:t>Schools are able to provide direct support to students and families through the services of guidance </a:t>
            </a:r>
            <a:r>
              <a:rPr lang="en-AU" sz="2200" dirty="0" smtClean="0"/>
              <a:t>officers or counsellors</a:t>
            </a:r>
            <a:endParaRPr lang="en-AU" sz="2200" dirty="0"/>
          </a:p>
          <a:p>
            <a:r>
              <a:rPr lang="en-AU" sz="2200" dirty="0"/>
              <a:t>Other school supports for students may include:</a:t>
            </a:r>
          </a:p>
          <a:p>
            <a:pPr lvl="1"/>
            <a:r>
              <a:rPr lang="en-AU" sz="2000" dirty="0"/>
              <a:t>youth support coordinators </a:t>
            </a:r>
          </a:p>
          <a:p>
            <a:pPr lvl="1"/>
            <a:r>
              <a:rPr lang="en-AU" sz="2000" dirty="0"/>
              <a:t>school-based youth health nurses</a:t>
            </a:r>
          </a:p>
          <a:p>
            <a:pPr lvl="1"/>
            <a:r>
              <a:rPr lang="en-AU" sz="2000" dirty="0"/>
              <a:t>community liaison officers</a:t>
            </a:r>
          </a:p>
          <a:p>
            <a:pPr lvl="1"/>
            <a:r>
              <a:rPr lang="en-AU" sz="2000" dirty="0"/>
              <a:t>chaplains</a:t>
            </a:r>
          </a:p>
          <a:p>
            <a:pPr lvl="1"/>
            <a:r>
              <a:rPr lang="en-AU" sz="2000" dirty="0"/>
              <a:t>school-based police officers</a:t>
            </a:r>
          </a:p>
          <a:p>
            <a:r>
              <a:rPr lang="en-AU" sz="2200" dirty="0"/>
              <a:t>As appropriate, principals and guidance officers are also able to refer families to appropriate external support services.</a:t>
            </a:r>
          </a:p>
          <a:p>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17</a:t>
            </a:fld>
            <a:endParaRPr lang="en-US" altLang="en-US" dirty="0"/>
          </a:p>
        </p:txBody>
      </p:sp>
      <p:pic>
        <p:nvPicPr>
          <p:cNvPr id="3074" name="Picture 2" descr="G:\6490_Policy and Implementation\Student Protection\Domestic Violence\SSO work\Powerpoint and images\130041_3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164274"/>
            <a:ext cx="2741869" cy="18233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52119" y="4987617"/>
            <a:ext cx="2741869" cy="200055"/>
          </a:xfrm>
          <a:prstGeom prst="rect">
            <a:avLst/>
          </a:prstGeom>
          <a:noFill/>
        </p:spPr>
        <p:txBody>
          <a:bodyPr wrap="square" rtlCol="0">
            <a:spAutoFit/>
          </a:bodyPr>
          <a:lstStyle/>
          <a:p>
            <a:pPr algn="r"/>
            <a:r>
              <a:rPr lang="en-AU" sz="700" dirty="0"/>
              <a:t>© Digital </a:t>
            </a:r>
            <a:r>
              <a:rPr lang="en-AU" sz="700" dirty="0" smtClean="0"/>
              <a:t>Vision</a:t>
            </a:r>
            <a:r>
              <a:rPr lang="en-AU" sz="700" baseline="30000" dirty="0" smtClean="0"/>
              <a:t>1</a:t>
            </a:r>
            <a:endParaRPr lang="en-AU" sz="700" baseline="30000" dirty="0"/>
          </a:p>
        </p:txBody>
      </p:sp>
    </p:spTree>
    <p:extLst>
      <p:ext uri="{BB962C8B-B14F-4D97-AF65-F5344CB8AC3E}">
        <p14:creationId xmlns:p14="http://schemas.microsoft.com/office/powerpoint/2010/main" val="38666969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Reporting suspected </a:t>
            </a:r>
            <a:r>
              <a:rPr lang="en-AU" dirty="0" smtClean="0"/>
              <a:t>harm</a:t>
            </a:r>
            <a:endParaRPr lang="en-AU" dirty="0"/>
          </a:p>
        </p:txBody>
      </p:sp>
      <p:sp>
        <p:nvSpPr>
          <p:cNvPr id="3" name="Content Placeholder 2"/>
          <p:cNvSpPr>
            <a:spLocks noGrp="1"/>
          </p:cNvSpPr>
          <p:nvPr>
            <p:ph idx="1"/>
          </p:nvPr>
        </p:nvSpPr>
        <p:spPr/>
        <p:txBody>
          <a:bodyPr/>
          <a:lstStyle/>
          <a:p>
            <a:pPr marL="0" indent="0">
              <a:buNone/>
            </a:pPr>
            <a:r>
              <a:rPr lang="en-AU" sz="2400" dirty="0"/>
              <a:t>What are </a:t>
            </a:r>
            <a:r>
              <a:rPr lang="en-AU" sz="2400" b="1" dirty="0">
                <a:solidFill>
                  <a:srgbClr val="FF9900"/>
                </a:solidFill>
              </a:rPr>
              <a:t>your responsibilities </a:t>
            </a:r>
            <a:r>
              <a:rPr lang="en-AU" sz="2400" dirty="0"/>
              <a:t>when you suspect a student has been harmed as a result of domestic and family violence?</a:t>
            </a:r>
          </a:p>
          <a:p>
            <a:r>
              <a:rPr lang="en-AU" sz="2200" dirty="0"/>
              <a:t>All employees </a:t>
            </a:r>
            <a:r>
              <a:rPr lang="en-AU" sz="2200" dirty="0" smtClean="0"/>
              <a:t>must </a:t>
            </a:r>
            <a:r>
              <a:rPr lang="en-AU" sz="2200" dirty="0"/>
              <a:t>respond when they </a:t>
            </a:r>
            <a:br>
              <a:rPr lang="en-AU" sz="2200" dirty="0"/>
            </a:br>
            <a:r>
              <a:rPr lang="en-AU" sz="2200" dirty="0"/>
              <a:t>suspect a student has been harmed </a:t>
            </a:r>
            <a:br>
              <a:rPr lang="en-AU" sz="2200" dirty="0"/>
            </a:br>
            <a:r>
              <a:rPr lang="en-AU" sz="2200" dirty="0"/>
              <a:t>or is at risk of harm as a result of </a:t>
            </a:r>
            <a:br>
              <a:rPr lang="en-AU" sz="2200" dirty="0"/>
            </a:br>
            <a:r>
              <a:rPr lang="en-AU" sz="2200" dirty="0"/>
              <a:t>abuse or neglect including physical </a:t>
            </a:r>
            <a:br>
              <a:rPr lang="en-AU" sz="2200" dirty="0"/>
            </a:br>
            <a:r>
              <a:rPr lang="en-AU" sz="2200" dirty="0"/>
              <a:t>or emotional abuse as a result of </a:t>
            </a:r>
            <a:br>
              <a:rPr lang="en-AU" sz="2200" dirty="0"/>
            </a:br>
            <a:r>
              <a:rPr lang="en-AU" sz="2200" dirty="0"/>
              <a:t>domestic and family violence</a:t>
            </a:r>
          </a:p>
          <a:p>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18</a:t>
            </a:fld>
            <a:endParaRPr lang="en-US" altLang="en-US" dirty="0"/>
          </a:p>
        </p:txBody>
      </p:sp>
      <p:pic>
        <p:nvPicPr>
          <p:cNvPr id="6" name="Picture 2" descr="G:\6490_Policy and Implementation\Student Protection\Child Safety\ESFP &amp; Students in OOHC\STUDENTS IN OOHC PROJECT\PRESENTATIONS\Images\Approved for use vers\71145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140968"/>
            <a:ext cx="2567431" cy="25674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0152" y="5608371"/>
            <a:ext cx="2463321" cy="200055"/>
          </a:xfrm>
          <a:prstGeom prst="rect">
            <a:avLst/>
          </a:prstGeom>
          <a:noFill/>
        </p:spPr>
        <p:txBody>
          <a:bodyPr wrap="square" rtlCol="0">
            <a:spAutoFit/>
          </a:bodyPr>
          <a:lstStyle/>
          <a:p>
            <a:pPr algn="r"/>
            <a:r>
              <a:rPr lang="en-AU" sz="700" dirty="0"/>
              <a:t>© </a:t>
            </a:r>
            <a:r>
              <a:rPr lang="en-AU" sz="700" dirty="0" smtClean="0"/>
              <a:t>Photodisc</a:t>
            </a:r>
            <a:r>
              <a:rPr lang="en-AU" sz="700" baseline="30000" dirty="0" smtClean="0"/>
              <a:t>6</a:t>
            </a:r>
            <a:endParaRPr lang="en-AU" sz="700" baseline="30000" dirty="0"/>
          </a:p>
        </p:txBody>
      </p:sp>
    </p:spTree>
    <p:extLst>
      <p:ext uri="{BB962C8B-B14F-4D97-AF65-F5344CB8AC3E}">
        <p14:creationId xmlns:p14="http://schemas.microsoft.com/office/powerpoint/2010/main" val="8034481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Reporting suspected </a:t>
            </a:r>
            <a:r>
              <a:rPr lang="en-AU" dirty="0" smtClean="0"/>
              <a:t>harm</a:t>
            </a:r>
            <a:endParaRPr lang="en-AU" dirty="0"/>
          </a:p>
        </p:txBody>
      </p:sp>
      <p:sp>
        <p:nvSpPr>
          <p:cNvPr id="3" name="Content Placeholder 2"/>
          <p:cNvSpPr>
            <a:spLocks noGrp="1"/>
          </p:cNvSpPr>
          <p:nvPr>
            <p:ph idx="1"/>
          </p:nvPr>
        </p:nvSpPr>
        <p:spPr/>
        <p:txBody>
          <a:bodyPr/>
          <a:lstStyle/>
          <a:p>
            <a:r>
              <a:rPr lang="en-AU" sz="2500" dirty="0"/>
              <a:t>Employees also have a responsibility to comply with </a:t>
            </a:r>
            <a:r>
              <a:rPr lang="en-AU" sz="2500" b="1" dirty="0">
                <a:solidFill>
                  <a:srgbClr val="FF9900"/>
                </a:solidFill>
              </a:rPr>
              <a:t>mandatory reporting obligations </a:t>
            </a:r>
            <a:r>
              <a:rPr lang="en-AU" sz="2500" dirty="0"/>
              <a:t>under the </a:t>
            </a:r>
            <a:r>
              <a:rPr lang="en-AU" sz="2500" i="1" dirty="0" smtClean="0"/>
              <a:t>Child Protection Act 1999</a:t>
            </a:r>
            <a:r>
              <a:rPr lang="en-AU" sz="2500" dirty="0" smtClean="0"/>
              <a:t>.</a:t>
            </a:r>
            <a:endParaRPr lang="en-AU" sz="2500" dirty="0"/>
          </a:p>
          <a:p>
            <a:r>
              <a:rPr lang="en-AU" sz="2500" dirty="0"/>
              <a:t>Under s.13E teachers </a:t>
            </a:r>
            <a:r>
              <a:rPr lang="en-AU" sz="2500" dirty="0" smtClean="0"/>
              <a:t>and </a:t>
            </a:r>
            <a:r>
              <a:rPr lang="en-AU" sz="2500" dirty="0"/>
              <a:t>registered nurses employed in a state schools </a:t>
            </a:r>
            <a:r>
              <a:rPr lang="en-AU" sz="2500" dirty="0" smtClean="0"/>
              <a:t>must </a:t>
            </a:r>
            <a:r>
              <a:rPr lang="en-AU" sz="2500" dirty="0"/>
              <a:t>report when they reasonably and honestly suspect a child has suffered, is suffering or is at risk of suffering significant harm caused by physical or sexual abuse and may not have a parent able and willing to protect the child from harm. </a:t>
            </a:r>
          </a:p>
          <a:p>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19</a:t>
            </a:fld>
            <a:endParaRPr lang="en-US" altLang="en-US" dirty="0"/>
          </a:p>
        </p:txBody>
      </p:sp>
    </p:spTree>
    <p:extLst>
      <p:ext uri="{BB962C8B-B14F-4D97-AF65-F5344CB8AC3E}">
        <p14:creationId xmlns:p14="http://schemas.microsoft.com/office/powerpoint/2010/main" val="13778584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domestic and family </a:t>
            </a:r>
            <a:r>
              <a:rPr lang="en-AU" dirty="0" smtClean="0"/>
              <a:t/>
            </a:r>
            <a:br>
              <a:rPr lang="en-AU" dirty="0" smtClean="0"/>
            </a:br>
            <a:r>
              <a:rPr lang="en-AU" dirty="0" smtClean="0"/>
              <a:t>violence?</a:t>
            </a:r>
            <a:endParaRPr lang="en-AU" dirty="0"/>
          </a:p>
        </p:txBody>
      </p:sp>
      <p:sp>
        <p:nvSpPr>
          <p:cNvPr id="3" name="Content Placeholder 2"/>
          <p:cNvSpPr>
            <a:spLocks noGrp="1"/>
          </p:cNvSpPr>
          <p:nvPr>
            <p:ph idx="1"/>
          </p:nvPr>
        </p:nvSpPr>
        <p:spPr/>
        <p:txBody>
          <a:bodyPr/>
          <a:lstStyle/>
          <a:p>
            <a:r>
              <a:rPr lang="en-AU" dirty="0" smtClean="0">
                <a:solidFill>
                  <a:srgbClr val="FF9900"/>
                </a:solidFill>
              </a:rPr>
              <a:t>Domestic </a:t>
            </a:r>
            <a:r>
              <a:rPr lang="en-AU" dirty="0">
                <a:solidFill>
                  <a:srgbClr val="FF9900"/>
                </a:solidFill>
              </a:rPr>
              <a:t>violence</a:t>
            </a:r>
            <a:r>
              <a:rPr lang="en-AU" dirty="0" smtClean="0">
                <a:solidFill>
                  <a:srgbClr val="FF9900"/>
                </a:solidFill>
              </a:rPr>
              <a:t> </a:t>
            </a:r>
            <a:r>
              <a:rPr lang="en-AU" dirty="0"/>
              <a:t>refers to interpersonal violence and abuse, </a:t>
            </a:r>
            <a:r>
              <a:rPr lang="en-AU" dirty="0" smtClean="0"/>
              <a:t>aimed </a:t>
            </a:r>
            <a:r>
              <a:rPr lang="en-AU" dirty="0"/>
              <a:t>at controlling a partner through use of power and fear. It can exist within </a:t>
            </a:r>
            <a:r>
              <a:rPr lang="en-AU" dirty="0" smtClean="0"/>
              <a:t>a range of intimate</a:t>
            </a:r>
            <a:r>
              <a:rPr lang="en-AU" dirty="0"/>
              <a:t>, or previously intimate, personal relationships. </a:t>
            </a:r>
          </a:p>
          <a:p>
            <a:r>
              <a:rPr lang="en-AU" dirty="0">
                <a:solidFill>
                  <a:srgbClr val="FF9900"/>
                </a:solidFill>
              </a:rPr>
              <a:t>Family Violence </a:t>
            </a:r>
            <a:r>
              <a:rPr lang="en-AU" dirty="0" smtClean="0"/>
              <a:t>refers </a:t>
            </a:r>
            <a:r>
              <a:rPr lang="en-AU" dirty="0"/>
              <a:t>to violence and abuse between other immediate and extended family members and includes abuse between parents and children, elders, siblings and others. </a:t>
            </a:r>
          </a:p>
          <a:p>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2</a:t>
            </a:fld>
            <a:endParaRPr lang="en-US" altLang="en-US" dirty="0"/>
          </a:p>
        </p:txBody>
      </p:sp>
    </p:spTree>
    <p:extLst>
      <p:ext uri="{BB962C8B-B14F-4D97-AF65-F5344CB8AC3E}">
        <p14:creationId xmlns:p14="http://schemas.microsoft.com/office/powerpoint/2010/main" val="28815701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Student Protection reporting </a:t>
            </a:r>
            <a:r>
              <a:rPr lang="en-AU" dirty="0" smtClean="0"/>
              <a:t>process</a:t>
            </a:r>
            <a:endParaRPr lang="en-AU" dirty="0"/>
          </a:p>
        </p:txBody>
      </p:sp>
      <p:sp>
        <p:nvSpPr>
          <p:cNvPr id="3" name="Content Placeholder 2"/>
          <p:cNvSpPr>
            <a:spLocks noGrp="1"/>
          </p:cNvSpPr>
          <p:nvPr>
            <p:ph idx="1"/>
          </p:nvPr>
        </p:nvSpPr>
        <p:spPr>
          <a:xfrm>
            <a:off x="323528" y="1988840"/>
            <a:ext cx="8496944" cy="4176464"/>
          </a:xfrm>
        </p:spPr>
        <p:txBody>
          <a:bodyPr/>
          <a:lstStyle/>
          <a:p>
            <a:pPr marL="0" indent="0">
              <a:buNone/>
            </a:pPr>
            <a:r>
              <a:rPr lang="en-AU" sz="2200" dirty="0"/>
              <a:t>You </a:t>
            </a:r>
            <a:r>
              <a:rPr lang="en-AU" sz="2200" b="1" dirty="0">
                <a:solidFill>
                  <a:srgbClr val="FF9900"/>
                </a:solidFill>
              </a:rPr>
              <a:t>suspect</a:t>
            </a:r>
            <a:r>
              <a:rPr lang="en-AU" sz="2200" dirty="0"/>
              <a:t> harm or risk of </a:t>
            </a:r>
            <a:r>
              <a:rPr lang="en-AU" sz="2200" dirty="0" smtClean="0"/>
              <a:t>harm</a:t>
            </a:r>
            <a:br>
              <a:rPr lang="en-AU" sz="2200" dirty="0" smtClean="0"/>
            </a:br>
            <a:endParaRPr lang="en-AU" sz="2200" dirty="0"/>
          </a:p>
          <a:p>
            <a:pPr marL="0" indent="0">
              <a:buNone/>
            </a:pPr>
            <a:r>
              <a:rPr lang="en-AU" sz="2200" b="1" dirty="0">
                <a:solidFill>
                  <a:srgbClr val="FF9900"/>
                </a:solidFill>
              </a:rPr>
              <a:t>Discuss</a:t>
            </a:r>
            <a:r>
              <a:rPr lang="en-AU" sz="2200" dirty="0"/>
              <a:t> your concerns with the Principal </a:t>
            </a:r>
            <a:r>
              <a:rPr lang="en-AU" sz="2200" dirty="0" smtClean="0"/>
              <a:t/>
            </a:r>
            <a:br>
              <a:rPr lang="en-AU" sz="2200" dirty="0" smtClean="0"/>
            </a:br>
            <a:endParaRPr lang="en-AU" sz="2200" dirty="0"/>
          </a:p>
          <a:p>
            <a:pPr marL="0" indent="0">
              <a:buNone/>
            </a:pPr>
            <a:r>
              <a:rPr lang="en-AU" sz="2200" b="1" dirty="0">
                <a:solidFill>
                  <a:srgbClr val="FF9900"/>
                </a:solidFill>
              </a:rPr>
              <a:t>Commence</a:t>
            </a:r>
            <a:r>
              <a:rPr lang="en-AU" sz="2200" dirty="0"/>
              <a:t> a Student Protection Report in OneSchool, when </a:t>
            </a:r>
            <a:r>
              <a:rPr lang="en-AU" sz="2200" dirty="0" smtClean="0"/>
              <a:t>required</a:t>
            </a:r>
            <a:br>
              <a:rPr lang="en-AU" sz="2200" dirty="0" smtClean="0"/>
            </a:br>
            <a:endParaRPr lang="en-AU" sz="2200" dirty="0"/>
          </a:p>
          <a:p>
            <a:pPr marL="0" indent="0">
              <a:buNone/>
            </a:pPr>
            <a:r>
              <a:rPr lang="en-AU" sz="2200" b="1" dirty="0">
                <a:solidFill>
                  <a:srgbClr val="FF9900"/>
                </a:solidFill>
              </a:rPr>
              <a:t>Submit</a:t>
            </a:r>
            <a:r>
              <a:rPr lang="en-AU" sz="2200" dirty="0"/>
              <a:t> the Report electronically to the </a:t>
            </a:r>
            <a:r>
              <a:rPr lang="en-AU" sz="2200" dirty="0" smtClean="0"/>
              <a:t>Principal</a:t>
            </a:r>
            <a:br>
              <a:rPr lang="en-AU" sz="2200" dirty="0" smtClean="0"/>
            </a:br>
            <a:endParaRPr lang="en-AU" sz="2200" dirty="0"/>
          </a:p>
          <a:p>
            <a:pPr marL="0" indent="0">
              <a:buNone/>
            </a:pPr>
            <a:r>
              <a:rPr lang="en-AU" sz="2200" b="1" dirty="0">
                <a:solidFill>
                  <a:srgbClr val="FF9900"/>
                </a:solidFill>
              </a:rPr>
              <a:t>Complete</a:t>
            </a:r>
            <a:r>
              <a:rPr lang="en-AU" sz="2200" dirty="0"/>
              <a:t> other actions after you Report eg supporting the </a:t>
            </a:r>
            <a:r>
              <a:rPr lang="en-AU" sz="2200" dirty="0" smtClean="0"/>
              <a:t>student</a:t>
            </a:r>
            <a:endParaRPr lang="en-AU" sz="2200"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20</a:t>
            </a:fld>
            <a:endParaRPr lang="en-US" altLang="en-US" dirty="0"/>
          </a:p>
        </p:txBody>
      </p:sp>
      <p:sp>
        <p:nvSpPr>
          <p:cNvPr id="6" name="Down Arrow 5"/>
          <p:cNvSpPr/>
          <p:nvPr/>
        </p:nvSpPr>
        <p:spPr bwMode="auto">
          <a:xfrm>
            <a:off x="1475656" y="2420888"/>
            <a:ext cx="432048" cy="360040"/>
          </a:xfrm>
          <a:prstGeom prst="downArrow">
            <a:avLst/>
          </a:prstGeom>
          <a:noFill/>
          <a:ln w="28575" cap="flat" cmpd="sng" algn="ctr">
            <a:solidFill>
              <a:srgbClr val="FF99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solidFill>
                  <a:srgbClr val="FF9900"/>
                </a:solidFill>
              </a:ln>
              <a:solidFill>
                <a:schemeClr val="tx1"/>
              </a:solidFill>
              <a:effectLst/>
              <a:latin typeface="Arial" pitchFamily="-107" charset="0"/>
              <a:ea typeface="ＭＳ Ｐゴシック" pitchFamily="-107" charset="-128"/>
              <a:cs typeface="ＭＳ Ｐゴシック" pitchFamily="-107" charset="-128"/>
            </a:endParaRPr>
          </a:p>
        </p:txBody>
      </p:sp>
      <p:sp>
        <p:nvSpPr>
          <p:cNvPr id="7" name="Down Arrow 6"/>
          <p:cNvSpPr/>
          <p:nvPr/>
        </p:nvSpPr>
        <p:spPr bwMode="auto">
          <a:xfrm>
            <a:off x="2908970" y="3250694"/>
            <a:ext cx="432048" cy="360040"/>
          </a:xfrm>
          <a:prstGeom prst="downArrow">
            <a:avLst/>
          </a:prstGeom>
          <a:noFill/>
          <a:ln w="28575" cap="flat" cmpd="sng" algn="ctr">
            <a:solidFill>
              <a:srgbClr val="FF99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solidFill>
                  <a:srgbClr val="FF9900"/>
                </a:solidFill>
              </a:ln>
              <a:solidFill>
                <a:schemeClr val="tx1"/>
              </a:solidFill>
              <a:effectLst/>
              <a:latin typeface="Arial" pitchFamily="-107" charset="0"/>
              <a:ea typeface="ＭＳ Ｐゴシック" pitchFamily="-107" charset="-128"/>
              <a:cs typeface="ＭＳ Ｐゴシック" pitchFamily="-107" charset="-128"/>
            </a:endParaRPr>
          </a:p>
        </p:txBody>
      </p:sp>
      <p:sp>
        <p:nvSpPr>
          <p:cNvPr id="8" name="Down Arrow 7"/>
          <p:cNvSpPr/>
          <p:nvPr/>
        </p:nvSpPr>
        <p:spPr bwMode="auto">
          <a:xfrm>
            <a:off x="4499992" y="4221088"/>
            <a:ext cx="432048" cy="360040"/>
          </a:xfrm>
          <a:prstGeom prst="downArrow">
            <a:avLst/>
          </a:prstGeom>
          <a:noFill/>
          <a:ln w="28575" cap="flat" cmpd="sng" algn="ctr">
            <a:solidFill>
              <a:srgbClr val="FF99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solidFill>
                  <a:srgbClr val="FF9900"/>
                </a:solidFill>
              </a:ln>
              <a:solidFill>
                <a:schemeClr val="tx1"/>
              </a:solidFill>
              <a:effectLst/>
              <a:latin typeface="Arial" pitchFamily="-107" charset="0"/>
              <a:ea typeface="ＭＳ Ｐゴシック" pitchFamily="-107" charset="-128"/>
              <a:cs typeface="ＭＳ Ｐゴシック" pitchFamily="-107" charset="-128"/>
            </a:endParaRPr>
          </a:p>
        </p:txBody>
      </p:sp>
      <p:sp>
        <p:nvSpPr>
          <p:cNvPr id="9" name="Down Arrow 8"/>
          <p:cNvSpPr/>
          <p:nvPr/>
        </p:nvSpPr>
        <p:spPr bwMode="auto">
          <a:xfrm>
            <a:off x="6156176" y="5229200"/>
            <a:ext cx="432048" cy="360040"/>
          </a:xfrm>
          <a:prstGeom prst="downArrow">
            <a:avLst/>
          </a:prstGeom>
          <a:noFill/>
          <a:ln w="28575" cap="flat" cmpd="sng" algn="ctr">
            <a:solidFill>
              <a:srgbClr val="FF99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solidFill>
                  <a:srgbClr val="FF9900"/>
                </a:solidFill>
              </a:ln>
              <a:solidFill>
                <a:schemeClr val="tx1"/>
              </a:solidFill>
              <a:effectLst/>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9923008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3068960"/>
            <a:ext cx="8229600" cy="3057203"/>
          </a:xfrm>
        </p:spPr>
        <p:txBody>
          <a:bodyPr/>
          <a:lstStyle/>
          <a:p>
            <a:pPr marL="0" indent="0" algn="ctr" eaLnBrk="1" hangingPunct="1">
              <a:buNone/>
            </a:pPr>
            <a:r>
              <a:rPr lang="en-AU" altLang="en-US" b="1" dirty="0" smtClean="0">
                <a:solidFill>
                  <a:srgbClr val="FF9900"/>
                </a:solidFill>
              </a:rPr>
              <a:t>Questions</a:t>
            </a:r>
            <a:endParaRPr lang="en-AU" altLang="en-US" b="1" dirty="0">
              <a:solidFill>
                <a:srgbClr val="FF99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domestic and family </a:t>
            </a:r>
            <a:r>
              <a:rPr lang="en-AU" dirty="0" smtClean="0"/>
              <a:t/>
            </a:r>
            <a:br>
              <a:rPr lang="en-AU" dirty="0" smtClean="0"/>
            </a:br>
            <a:r>
              <a:rPr lang="en-AU" dirty="0" smtClean="0"/>
              <a:t>violence?</a:t>
            </a:r>
            <a:endParaRPr lang="en-AU" dirty="0"/>
          </a:p>
        </p:txBody>
      </p:sp>
      <p:sp>
        <p:nvSpPr>
          <p:cNvPr id="3" name="Content Placeholder 2"/>
          <p:cNvSpPr>
            <a:spLocks noGrp="1"/>
          </p:cNvSpPr>
          <p:nvPr>
            <p:ph idx="1"/>
          </p:nvPr>
        </p:nvSpPr>
        <p:spPr>
          <a:xfrm>
            <a:off x="323528" y="2132856"/>
            <a:ext cx="8496944" cy="3888432"/>
          </a:xfrm>
        </p:spPr>
        <p:txBody>
          <a:bodyPr/>
          <a:lstStyle/>
          <a:p>
            <a:r>
              <a:rPr lang="en-AU" dirty="0" smtClean="0">
                <a:solidFill>
                  <a:srgbClr val="FF9900"/>
                </a:solidFill>
              </a:rPr>
              <a:t>Informal </a:t>
            </a:r>
            <a:r>
              <a:rPr lang="en-AU" dirty="0">
                <a:solidFill>
                  <a:srgbClr val="FF9900"/>
                </a:solidFill>
              </a:rPr>
              <a:t>care relationships </a:t>
            </a:r>
            <a:r>
              <a:rPr lang="en-AU" dirty="0" smtClean="0">
                <a:solidFill>
                  <a:srgbClr val="FF9900"/>
                </a:solidFill>
              </a:rPr>
              <a:t/>
            </a:r>
            <a:br>
              <a:rPr lang="en-AU" dirty="0" smtClean="0">
                <a:solidFill>
                  <a:srgbClr val="FF9900"/>
                </a:solidFill>
              </a:rPr>
            </a:br>
            <a:r>
              <a:rPr lang="en-AU" dirty="0" smtClean="0"/>
              <a:t>can </a:t>
            </a:r>
            <a:r>
              <a:rPr lang="en-AU" dirty="0"/>
              <a:t>also be considered </a:t>
            </a:r>
            <a:r>
              <a:rPr lang="en-AU" dirty="0" smtClean="0"/>
              <a:t/>
            </a:r>
            <a:br>
              <a:rPr lang="en-AU" dirty="0" smtClean="0"/>
            </a:br>
            <a:r>
              <a:rPr lang="en-AU" dirty="0" smtClean="0"/>
              <a:t>violent </a:t>
            </a:r>
            <a:r>
              <a:rPr lang="en-AU" dirty="0"/>
              <a:t>or abusive if the carer </a:t>
            </a:r>
            <a:r>
              <a:rPr lang="en-AU" dirty="0" smtClean="0"/>
              <a:t/>
            </a:r>
            <a:br>
              <a:rPr lang="en-AU" dirty="0" smtClean="0"/>
            </a:br>
            <a:r>
              <a:rPr lang="en-AU" dirty="0" smtClean="0"/>
              <a:t>uses </a:t>
            </a:r>
            <a:r>
              <a:rPr lang="en-AU" dirty="0"/>
              <a:t>their power to intimidate, </a:t>
            </a:r>
            <a:r>
              <a:rPr lang="en-AU" dirty="0" smtClean="0"/>
              <a:t/>
            </a:r>
            <a:br>
              <a:rPr lang="en-AU" dirty="0" smtClean="0"/>
            </a:br>
            <a:r>
              <a:rPr lang="en-AU" dirty="0" smtClean="0"/>
              <a:t>control </a:t>
            </a:r>
            <a:r>
              <a:rPr lang="en-AU" dirty="0"/>
              <a:t>or abuse the person </a:t>
            </a:r>
            <a:r>
              <a:rPr lang="en-AU" dirty="0" smtClean="0"/>
              <a:t/>
            </a:r>
            <a:br>
              <a:rPr lang="en-AU" dirty="0" smtClean="0"/>
            </a:br>
            <a:r>
              <a:rPr lang="en-AU" dirty="0" smtClean="0"/>
              <a:t>in </a:t>
            </a:r>
            <a:r>
              <a:rPr lang="en-AU" dirty="0"/>
              <a:t>their care.</a:t>
            </a:r>
          </a:p>
          <a:p>
            <a:r>
              <a:rPr lang="en-AU" dirty="0" smtClean="0">
                <a:solidFill>
                  <a:srgbClr val="FF9900"/>
                </a:solidFill>
              </a:rPr>
              <a:t>EVERYONE</a:t>
            </a:r>
            <a:r>
              <a:rPr lang="en-AU" dirty="0"/>
              <a:t>, regardless of their age, socio-economic status, sexuality, gender, culture, race and geographical location can be affected.</a:t>
            </a:r>
          </a:p>
          <a:p>
            <a:endParaRPr lang="en-AU" dirty="0"/>
          </a:p>
          <a:p>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3</a:t>
            </a:fld>
            <a:endParaRPr lang="en-US" altLang="en-US" dirty="0"/>
          </a:p>
        </p:txBody>
      </p:sp>
      <p:pic>
        <p:nvPicPr>
          <p:cNvPr id="6" name="Picture 2" descr="\\SCO8834EMS071\sxwil17$\My Pictures\Annual training approved\23014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988840"/>
            <a:ext cx="3458895" cy="24454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81867" y="4434279"/>
            <a:ext cx="3666732" cy="200055"/>
          </a:xfrm>
          <a:prstGeom prst="rect">
            <a:avLst/>
          </a:prstGeom>
          <a:noFill/>
        </p:spPr>
        <p:txBody>
          <a:bodyPr wrap="square" rtlCol="0">
            <a:spAutoFit/>
          </a:bodyPr>
          <a:lstStyle/>
          <a:p>
            <a:pPr algn="r"/>
            <a:r>
              <a:rPr lang="en-AU" sz="700" dirty="0"/>
              <a:t>© PhotoAlto. Photographer: Michael </a:t>
            </a:r>
            <a:r>
              <a:rPr lang="en-AU" sz="700" dirty="0" smtClean="0"/>
              <a:t>Bussy</a:t>
            </a:r>
            <a:r>
              <a:rPr lang="en-AU" sz="700" baseline="30000" dirty="0" smtClean="0"/>
              <a:t>3</a:t>
            </a:r>
            <a:r>
              <a:rPr lang="en-AU" sz="700" dirty="0" smtClean="0"/>
              <a:t> </a:t>
            </a:r>
            <a:endParaRPr lang="en-AU" sz="700" dirty="0"/>
          </a:p>
        </p:txBody>
      </p:sp>
    </p:spTree>
    <p:extLst>
      <p:ext uri="{BB962C8B-B14F-4D97-AF65-F5344CB8AC3E}">
        <p14:creationId xmlns:p14="http://schemas.microsoft.com/office/powerpoint/2010/main" val="37909111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Forms of domestic and family violence</a:t>
            </a:r>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4</a:t>
            </a:fld>
            <a:endParaRPr lang="en-US" altLang="en-US" dirty="0"/>
          </a:p>
        </p:txBody>
      </p:sp>
      <p:grpSp>
        <p:nvGrpSpPr>
          <p:cNvPr id="47" name="Group 46"/>
          <p:cNvGrpSpPr/>
          <p:nvPr/>
        </p:nvGrpSpPr>
        <p:grpSpPr>
          <a:xfrm>
            <a:off x="1681808" y="2042694"/>
            <a:ext cx="5773690" cy="3803811"/>
            <a:chOff x="1681808" y="2042694"/>
            <a:chExt cx="5773690" cy="3803811"/>
          </a:xfrm>
        </p:grpSpPr>
        <p:sp>
          <p:nvSpPr>
            <p:cNvPr id="31" name="Rectangle 30"/>
            <p:cNvSpPr/>
            <p:nvPr/>
          </p:nvSpPr>
          <p:spPr bwMode="auto">
            <a:xfrm>
              <a:off x="2987824" y="3284984"/>
              <a:ext cx="3274600" cy="1361390"/>
            </a:xfrm>
            <a:prstGeom prst="rect">
              <a:avLst/>
            </a:prstGeom>
            <a:solidFill>
              <a:srgbClr val="8BCACF"/>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600"/>
                </a:spcBef>
                <a:spcAft>
                  <a:spcPct val="0"/>
                </a:spcAft>
                <a:buClrTx/>
                <a:buSzTx/>
                <a:buFontTx/>
                <a:buNone/>
                <a:tabLst/>
              </a:pPr>
              <a:r>
                <a:rPr kumimoji="0" lang="en-AU" sz="2000" b="1" i="0" u="none" strike="noStrike" cap="none" normalizeH="0" baseline="0" dirty="0" smtClean="0">
                  <a:ln>
                    <a:noFill/>
                  </a:ln>
                  <a:solidFill>
                    <a:schemeClr val="tx1"/>
                  </a:solidFill>
                  <a:effectLst/>
                  <a:latin typeface="Arial" pitchFamily="-107" charset="0"/>
                  <a:ea typeface="ＭＳ Ｐゴシック" pitchFamily="-107" charset="-128"/>
                  <a:cs typeface="ＭＳ Ｐゴシック" pitchFamily="-107" charset="-128"/>
                </a:rPr>
                <a:t>Power</a:t>
              </a:r>
              <a:r>
                <a:rPr kumimoji="0" lang="en-AU" sz="2000" b="1" i="0" u="none" strike="noStrike" cap="none" normalizeH="0" dirty="0" smtClean="0">
                  <a:ln>
                    <a:noFill/>
                  </a:ln>
                  <a:solidFill>
                    <a:schemeClr val="tx1"/>
                  </a:solidFill>
                  <a:effectLst/>
                  <a:latin typeface="Arial" pitchFamily="-107" charset="0"/>
                  <a:ea typeface="ＭＳ Ｐゴシック" pitchFamily="-107" charset="-128"/>
                  <a:cs typeface="ＭＳ Ｐゴシック" pitchFamily="-107" charset="-128"/>
                </a:rPr>
                <a:t> and Control</a:t>
              </a:r>
              <a:endParaRPr kumimoji="0" lang="en-AU" sz="2000" b="1"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33" name="Rectangle 32"/>
            <p:cNvSpPr/>
            <p:nvPr/>
          </p:nvSpPr>
          <p:spPr bwMode="auto">
            <a:xfrm>
              <a:off x="5400389" y="2064465"/>
              <a:ext cx="970344"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i="0" u="none" strike="noStrike" cap="none" normalizeH="0" baseline="0" dirty="0" smtClean="0">
                  <a:ln>
                    <a:noFill/>
                  </a:ln>
                  <a:solidFill>
                    <a:srgbClr val="439CA3"/>
                  </a:solidFill>
                  <a:effectLst/>
                  <a:latin typeface="Arial" pitchFamily="-107" charset="0"/>
                  <a:ea typeface="ＭＳ Ｐゴシック" pitchFamily="-107" charset="-128"/>
                  <a:cs typeface="ＭＳ Ｐゴシック" pitchFamily="-107" charset="-128"/>
                </a:rPr>
                <a:t>Sexual</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sp>
          <p:nvSpPr>
            <p:cNvPr id="35" name="Rectangle 34"/>
            <p:cNvSpPr/>
            <p:nvPr/>
          </p:nvSpPr>
          <p:spPr bwMode="auto">
            <a:xfrm>
              <a:off x="6485154" y="2967709"/>
              <a:ext cx="970344"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i="0" u="none" strike="noStrike" cap="none" normalizeH="0" baseline="0" dirty="0" smtClean="0">
                  <a:ln>
                    <a:noFill/>
                  </a:ln>
                  <a:solidFill>
                    <a:srgbClr val="439CA3"/>
                  </a:solidFill>
                  <a:effectLst/>
                  <a:latin typeface="Arial" pitchFamily="-107" charset="0"/>
                  <a:ea typeface="ＭＳ Ｐゴシック" pitchFamily="-107" charset="-128"/>
                  <a:cs typeface="ＭＳ Ｐゴシック" pitchFamily="-107" charset="-128"/>
                </a:rPr>
                <a:t>Physical</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sp>
          <p:nvSpPr>
            <p:cNvPr id="36" name="Rectangle 35"/>
            <p:cNvSpPr/>
            <p:nvPr/>
          </p:nvSpPr>
          <p:spPr bwMode="auto">
            <a:xfrm>
              <a:off x="6468386" y="3983831"/>
              <a:ext cx="970344"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i="0" u="none" strike="noStrike" cap="none" normalizeH="0" baseline="0" dirty="0" smtClean="0">
                  <a:ln>
                    <a:noFill/>
                  </a:ln>
                  <a:solidFill>
                    <a:srgbClr val="439CA3"/>
                  </a:solidFill>
                  <a:effectLst/>
                  <a:latin typeface="Arial" pitchFamily="-107" charset="0"/>
                  <a:ea typeface="ＭＳ Ｐゴシック" pitchFamily="-107" charset="-128"/>
                  <a:cs typeface="ＭＳ Ｐゴシック" pitchFamily="-107" charset="-128"/>
                </a:rPr>
                <a:t>Emotional</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sp>
          <p:nvSpPr>
            <p:cNvPr id="37" name="Rectangle 36"/>
            <p:cNvSpPr/>
            <p:nvPr/>
          </p:nvSpPr>
          <p:spPr bwMode="auto">
            <a:xfrm>
              <a:off x="3896274" y="2042694"/>
              <a:ext cx="1368152"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i="0" u="none" strike="noStrike" cap="none" normalizeH="0" baseline="0" dirty="0" smtClean="0">
                  <a:ln>
                    <a:noFill/>
                  </a:ln>
                  <a:solidFill>
                    <a:srgbClr val="439CA3"/>
                  </a:solidFill>
                  <a:effectLst/>
                  <a:latin typeface="Arial" pitchFamily="-107" charset="0"/>
                  <a:ea typeface="ＭＳ Ｐゴシック" pitchFamily="-107" charset="-128"/>
                  <a:cs typeface="ＭＳ Ｐゴシック" pitchFamily="-107" charset="-128"/>
                </a:rPr>
                <a:t>Psychological</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sp>
          <p:nvSpPr>
            <p:cNvPr id="38" name="Rectangle 37"/>
            <p:cNvSpPr/>
            <p:nvPr/>
          </p:nvSpPr>
          <p:spPr bwMode="auto">
            <a:xfrm>
              <a:off x="5292080" y="4923924"/>
              <a:ext cx="970344"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i="0" u="none" strike="noStrike" cap="none" normalizeH="0" baseline="0" dirty="0" smtClean="0">
                  <a:ln>
                    <a:noFill/>
                  </a:ln>
                  <a:solidFill>
                    <a:srgbClr val="439CA3"/>
                  </a:solidFill>
                  <a:effectLst/>
                  <a:latin typeface="Arial" pitchFamily="-107" charset="0"/>
                  <a:ea typeface="ＭＳ Ｐゴシック" pitchFamily="-107" charset="-128"/>
                  <a:cs typeface="ＭＳ Ｐゴシック" pitchFamily="-107" charset="-128"/>
                </a:rPr>
                <a:t>Stalking</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sp>
          <p:nvSpPr>
            <p:cNvPr id="39" name="Rectangle 38"/>
            <p:cNvSpPr/>
            <p:nvPr/>
          </p:nvSpPr>
          <p:spPr bwMode="auto">
            <a:xfrm>
              <a:off x="4086828" y="4904789"/>
              <a:ext cx="970344"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i="0" u="none" strike="noStrike" cap="none" normalizeH="0" baseline="0" dirty="0" smtClean="0">
                  <a:ln>
                    <a:noFill/>
                  </a:ln>
                  <a:solidFill>
                    <a:srgbClr val="439CA3"/>
                  </a:solidFill>
                  <a:effectLst/>
                  <a:latin typeface="Arial" pitchFamily="-107" charset="0"/>
                  <a:ea typeface="ＭＳ Ｐゴシック" pitchFamily="-107" charset="-128"/>
                  <a:cs typeface="ＭＳ Ｐゴシック" pitchFamily="-107" charset="-128"/>
                </a:rPr>
                <a:t>Damage to property</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sp>
          <p:nvSpPr>
            <p:cNvPr id="40" name="Rectangle 39"/>
            <p:cNvSpPr/>
            <p:nvPr/>
          </p:nvSpPr>
          <p:spPr bwMode="auto">
            <a:xfrm>
              <a:off x="2892070" y="4923924"/>
              <a:ext cx="970344"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i="0" u="none" strike="noStrike" cap="none" normalizeH="0" baseline="0" dirty="0" smtClean="0">
                  <a:ln>
                    <a:noFill/>
                  </a:ln>
                  <a:solidFill>
                    <a:srgbClr val="439CA3"/>
                  </a:solidFill>
                  <a:effectLst/>
                  <a:latin typeface="Arial" pitchFamily="-107" charset="0"/>
                  <a:ea typeface="ＭＳ Ｐゴシック" pitchFamily="-107" charset="-128"/>
                  <a:cs typeface="ＭＳ Ｐゴシック" pitchFamily="-107" charset="-128"/>
                </a:rPr>
                <a:t>Social</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sp>
          <p:nvSpPr>
            <p:cNvPr id="41" name="Rectangle 40"/>
            <p:cNvSpPr/>
            <p:nvPr/>
          </p:nvSpPr>
          <p:spPr bwMode="auto">
            <a:xfrm>
              <a:off x="1681808" y="3982208"/>
              <a:ext cx="970344"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i="0" u="none" strike="noStrike" cap="none" normalizeH="0" baseline="0" dirty="0" smtClean="0">
                  <a:ln>
                    <a:noFill/>
                  </a:ln>
                  <a:solidFill>
                    <a:srgbClr val="439CA3"/>
                  </a:solidFill>
                  <a:effectLst/>
                  <a:latin typeface="Arial" pitchFamily="-107" charset="0"/>
                  <a:ea typeface="ＭＳ Ｐゴシック" pitchFamily="-107" charset="-128"/>
                  <a:cs typeface="ＭＳ Ｐゴシック" pitchFamily="-107" charset="-128"/>
                </a:rPr>
                <a:t>Spiritual</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sp>
          <p:nvSpPr>
            <p:cNvPr id="42" name="Rectangle 41"/>
            <p:cNvSpPr/>
            <p:nvPr/>
          </p:nvSpPr>
          <p:spPr bwMode="auto">
            <a:xfrm>
              <a:off x="1681808" y="2965275"/>
              <a:ext cx="970344"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i="0" u="none" strike="noStrike" cap="none" normalizeH="0" baseline="0" dirty="0" smtClean="0">
                  <a:ln>
                    <a:noFill/>
                  </a:ln>
                  <a:solidFill>
                    <a:srgbClr val="439CA3"/>
                  </a:solidFill>
                  <a:effectLst/>
                  <a:latin typeface="Arial" pitchFamily="-107" charset="0"/>
                  <a:ea typeface="ＭＳ Ｐゴシック" pitchFamily="-107" charset="-128"/>
                  <a:cs typeface="ＭＳ Ｐゴシック" pitchFamily="-107" charset="-128"/>
                </a:rPr>
                <a:t>Financial</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sp>
          <p:nvSpPr>
            <p:cNvPr id="43" name="Rectangle 42"/>
            <p:cNvSpPr/>
            <p:nvPr/>
          </p:nvSpPr>
          <p:spPr bwMode="auto">
            <a:xfrm>
              <a:off x="2783775" y="2064464"/>
              <a:ext cx="970344" cy="922581"/>
            </a:xfrm>
            <a:prstGeom prst="rect">
              <a:avLst/>
            </a:prstGeom>
            <a:no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200" b="1" dirty="0" smtClean="0">
                  <a:solidFill>
                    <a:srgbClr val="439CA3"/>
                  </a:solidFill>
                  <a:latin typeface="Arial" pitchFamily="-107" charset="0"/>
                  <a:ea typeface="ＭＳ Ｐゴシック" pitchFamily="-107" charset="-128"/>
                  <a:cs typeface="ＭＳ Ｐゴシック" pitchFamily="-107" charset="-128"/>
                </a:rPr>
                <a:t>Verbal</a:t>
              </a:r>
              <a:endParaRPr kumimoji="0" lang="en-AU" sz="1200" b="1" i="0" u="none" strike="noStrike" cap="none" normalizeH="0" baseline="0" dirty="0">
                <a:ln>
                  <a:noFill/>
                </a:ln>
                <a:solidFill>
                  <a:srgbClr val="439CA3"/>
                </a:solidFill>
                <a:effectLst/>
                <a:latin typeface="Arial" pitchFamily="-107" charset="0"/>
                <a:ea typeface="ＭＳ Ｐゴシック" pitchFamily="-107" charset="-128"/>
                <a:cs typeface="ＭＳ Ｐゴシック" pitchFamily="-107" charset="-128"/>
              </a:endParaRPr>
            </a:p>
          </p:txBody>
        </p:sp>
      </p:grpSp>
    </p:spTree>
    <p:extLst>
      <p:ext uri="{BB962C8B-B14F-4D97-AF65-F5344CB8AC3E}">
        <p14:creationId xmlns:p14="http://schemas.microsoft.com/office/powerpoint/2010/main" val="35366121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Statistics</a:t>
            </a:r>
            <a:endParaRPr lang="en-AU" dirty="0"/>
          </a:p>
        </p:txBody>
      </p:sp>
      <p:sp>
        <p:nvSpPr>
          <p:cNvPr id="3" name="Content Placeholder 2"/>
          <p:cNvSpPr>
            <a:spLocks noGrp="1"/>
          </p:cNvSpPr>
          <p:nvPr>
            <p:ph idx="1"/>
          </p:nvPr>
        </p:nvSpPr>
        <p:spPr>
          <a:xfrm>
            <a:off x="323528" y="1916832"/>
            <a:ext cx="8496944" cy="4104456"/>
          </a:xfrm>
        </p:spPr>
        <p:txBody>
          <a:bodyPr/>
          <a:lstStyle/>
          <a:p>
            <a:pPr>
              <a:spcBef>
                <a:spcPts val="800"/>
              </a:spcBef>
              <a:spcAft>
                <a:spcPts val="800"/>
              </a:spcAft>
            </a:pPr>
            <a:r>
              <a:rPr lang="en-AU" sz="2200" b="1" dirty="0">
                <a:solidFill>
                  <a:srgbClr val="FF9900"/>
                </a:solidFill>
              </a:rPr>
              <a:t>1</a:t>
            </a:r>
            <a:r>
              <a:rPr lang="en-AU" sz="2200" dirty="0"/>
              <a:t> in </a:t>
            </a:r>
            <a:r>
              <a:rPr lang="en-AU" sz="2200" b="1" dirty="0">
                <a:solidFill>
                  <a:srgbClr val="FF9900"/>
                </a:solidFill>
              </a:rPr>
              <a:t>6</a:t>
            </a:r>
            <a:r>
              <a:rPr lang="en-AU" sz="2200" dirty="0"/>
              <a:t> </a:t>
            </a:r>
            <a:r>
              <a:rPr lang="en-AU" sz="2200" dirty="0" smtClean="0"/>
              <a:t>Australian women </a:t>
            </a:r>
            <a:r>
              <a:rPr lang="en-AU" sz="2200" dirty="0"/>
              <a:t>have experienced physical or sexual violence from a current or former partner</a:t>
            </a:r>
          </a:p>
          <a:p>
            <a:pPr>
              <a:spcBef>
                <a:spcPts val="800"/>
              </a:spcBef>
              <a:spcAft>
                <a:spcPts val="800"/>
              </a:spcAft>
            </a:pPr>
            <a:r>
              <a:rPr lang="en-AU" sz="2200" b="1" dirty="0">
                <a:solidFill>
                  <a:srgbClr val="FF9900"/>
                </a:solidFill>
              </a:rPr>
              <a:t>1</a:t>
            </a:r>
            <a:r>
              <a:rPr lang="en-AU" sz="2200" dirty="0"/>
              <a:t> in </a:t>
            </a:r>
            <a:r>
              <a:rPr lang="en-AU" sz="2200" b="1" dirty="0">
                <a:solidFill>
                  <a:srgbClr val="FF9900"/>
                </a:solidFill>
              </a:rPr>
              <a:t>4</a:t>
            </a:r>
            <a:r>
              <a:rPr lang="en-AU" sz="2200" dirty="0"/>
              <a:t> </a:t>
            </a:r>
            <a:r>
              <a:rPr lang="en-AU" sz="2200" dirty="0" smtClean="0"/>
              <a:t>Australian women </a:t>
            </a:r>
            <a:r>
              <a:rPr lang="en-AU" sz="2200" dirty="0"/>
              <a:t>have experienced emotional abuse by a current or former partner </a:t>
            </a:r>
          </a:p>
          <a:p>
            <a:pPr>
              <a:spcBef>
                <a:spcPts val="800"/>
              </a:spcBef>
              <a:spcAft>
                <a:spcPts val="800"/>
              </a:spcAft>
            </a:pPr>
            <a:r>
              <a:rPr lang="en-AU" sz="2200" b="1" dirty="0">
                <a:solidFill>
                  <a:srgbClr val="FF9900"/>
                </a:solidFill>
              </a:rPr>
              <a:t>1</a:t>
            </a:r>
            <a:r>
              <a:rPr lang="en-AU" sz="2200" dirty="0"/>
              <a:t> in </a:t>
            </a:r>
            <a:r>
              <a:rPr lang="en-AU" sz="2200" b="1" dirty="0">
                <a:solidFill>
                  <a:srgbClr val="FF9900"/>
                </a:solidFill>
              </a:rPr>
              <a:t>19 </a:t>
            </a:r>
            <a:r>
              <a:rPr lang="en-AU" sz="2200" dirty="0"/>
              <a:t> </a:t>
            </a:r>
            <a:r>
              <a:rPr lang="en-AU" sz="2200" dirty="0" smtClean="0"/>
              <a:t>Australian men </a:t>
            </a:r>
            <a:r>
              <a:rPr lang="en-AU" sz="2200" dirty="0"/>
              <a:t>will experience physical or sexual violence from a partner or former partner </a:t>
            </a:r>
          </a:p>
          <a:p>
            <a:pPr>
              <a:spcBef>
                <a:spcPts val="800"/>
              </a:spcBef>
              <a:spcAft>
                <a:spcPts val="800"/>
              </a:spcAft>
            </a:pPr>
            <a:r>
              <a:rPr lang="en-AU" sz="2200" b="1" dirty="0">
                <a:solidFill>
                  <a:srgbClr val="FF9900"/>
                </a:solidFill>
              </a:rPr>
              <a:t>66 000 </a:t>
            </a:r>
            <a:r>
              <a:rPr lang="en-AU" sz="2200" dirty="0"/>
              <a:t>incidents of domestic and family violence were reported to </a:t>
            </a:r>
            <a:r>
              <a:rPr lang="en-AU" sz="2200" dirty="0" smtClean="0"/>
              <a:t>Qld police </a:t>
            </a:r>
            <a:r>
              <a:rPr lang="en-AU" sz="2200" dirty="0"/>
              <a:t>in the 2013/14 year – more than 180 </a:t>
            </a:r>
            <a:r>
              <a:rPr lang="en-AU" sz="2200" dirty="0" smtClean="0"/>
              <a:t>a </a:t>
            </a:r>
            <a:r>
              <a:rPr lang="en-AU" sz="2200" dirty="0"/>
              <a:t>day</a:t>
            </a:r>
          </a:p>
          <a:p>
            <a:pPr>
              <a:spcBef>
                <a:spcPts val="800"/>
              </a:spcBef>
              <a:spcAft>
                <a:spcPts val="800"/>
              </a:spcAft>
            </a:pPr>
            <a:r>
              <a:rPr lang="en-AU" sz="2200" b="1" dirty="0" smtClean="0">
                <a:solidFill>
                  <a:srgbClr val="FF9900"/>
                </a:solidFill>
              </a:rPr>
              <a:t>1</a:t>
            </a:r>
            <a:r>
              <a:rPr lang="en-AU" sz="2200" dirty="0" smtClean="0"/>
              <a:t> </a:t>
            </a:r>
            <a:r>
              <a:rPr lang="en-AU" sz="2200" dirty="0"/>
              <a:t>woman is killed by her partner every </a:t>
            </a:r>
            <a:r>
              <a:rPr lang="en-AU" sz="2200" dirty="0" smtClean="0"/>
              <a:t>week on average in Australia</a:t>
            </a:r>
            <a:endParaRPr lang="en-AU" sz="2200"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5</a:t>
            </a:fld>
            <a:endParaRPr lang="en-US" altLang="en-US" dirty="0"/>
          </a:p>
        </p:txBody>
      </p:sp>
    </p:spTree>
    <p:extLst>
      <p:ext uri="{BB962C8B-B14F-4D97-AF65-F5344CB8AC3E}">
        <p14:creationId xmlns:p14="http://schemas.microsoft.com/office/powerpoint/2010/main" val="34020227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Statistics</a:t>
            </a:r>
          </a:p>
        </p:txBody>
      </p:sp>
      <p:sp>
        <p:nvSpPr>
          <p:cNvPr id="3" name="Content Placeholder 2"/>
          <p:cNvSpPr>
            <a:spLocks noGrp="1"/>
          </p:cNvSpPr>
          <p:nvPr>
            <p:ph idx="1"/>
          </p:nvPr>
        </p:nvSpPr>
        <p:spPr>
          <a:xfrm>
            <a:off x="251520" y="1772816"/>
            <a:ext cx="6336704" cy="4320480"/>
          </a:xfrm>
        </p:spPr>
        <p:txBody>
          <a:bodyPr/>
          <a:lstStyle/>
          <a:p>
            <a:pPr>
              <a:spcBef>
                <a:spcPts val="800"/>
              </a:spcBef>
              <a:spcAft>
                <a:spcPts val="800"/>
              </a:spcAft>
            </a:pPr>
            <a:r>
              <a:rPr lang="en-AU" sz="2100" b="1" dirty="0">
                <a:solidFill>
                  <a:srgbClr val="FF9900"/>
                </a:solidFill>
              </a:rPr>
              <a:t>61%</a:t>
            </a:r>
            <a:r>
              <a:rPr lang="en-AU" sz="2100" dirty="0"/>
              <a:t> of people had children in their care when </a:t>
            </a:r>
            <a:r>
              <a:rPr lang="en-AU" sz="2100" dirty="0" smtClean="0"/>
              <a:t>violence </a:t>
            </a:r>
            <a:r>
              <a:rPr lang="en-AU" sz="2100" dirty="0"/>
              <a:t>occurred, including </a:t>
            </a:r>
            <a:r>
              <a:rPr lang="en-AU" sz="2100" b="1" dirty="0">
                <a:solidFill>
                  <a:srgbClr val="FF9900"/>
                </a:solidFill>
              </a:rPr>
              <a:t>48%</a:t>
            </a:r>
            <a:r>
              <a:rPr lang="en-AU" sz="2100" dirty="0"/>
              <a:t> who </a:t>
            </a:r>
            <a:r>
              <a:rPr lang="en-AU" sz="2100" dirty="0" smtClean="0"/>
              <a:t>said </a:t>
            </a:r>
            <a:r>
              <a:rPr lang="en-AU" sz="2100" dirty="0"/>
              <a:t>the children had seen and heard the violence</a:t>
            </a:r>
          </a:p>
          <a:p>
            <a:pPr>
              <a:spcBef>
                <a:spcPts val="800"/>
              </a:spcBef>
              <a:spcAft>
                <a:spcPts val="800"/>
              </a:spcAft>
            </a:pPr>
            <a:r>
              <a:rPr lang="en-AU" sz="2100" dirty="0"/>
              <a:t>Children are present in </a:t>
            </a:r>
            <a:r>
              <a:rPr lang="en-AU" sz="2100" b="1" dirty="0">
                <a:solidFill>
                  <a:srgbClr val="FF9900"/>
                </a:solidFill>
              </a:rPr>
              <a:t>1 </a:t>
            </a:r>
            <a:r>
              <a:rPr lang="en-AU" sz="2100" dirty="0"/>
              <a:t>in </a:t>
            </a:r>
            <a:r>
              <a:rPr lang="en-AU" sz="2100" b="1" dirty="0">
                <a:solidFill>
                  <a:srgbClr val="FF9900"/>
                </a:solidFill>
              </a:rPr>
              <a:t>3 </a:t>
            </a:r>
            <a:r>
              <a:rPr lang="en-AU" sz="2100" dirty="0"/>
              <a:t>domestic and family violence matters reported to police in Australia</a:t>
            </a:r>
          </a:p>
          <a:p>
            <a:pPr>
              <a:spcBef>
                <a:spcPts val="800"/>
              </a:spcBef>
              <a:spcAft>
                <a:spcPts val="800"/>
              </a:spcAft>
            </a:pPr>
            <a:r>
              <a:rPr lang="en-AU" sz="2100" dirty="0"/>
              <a:t>Boys</a:t>
            </a:r>
            <a:r>
              <a:rPr lang="en-AU" sz="2100" dirty="0">
                <a:solidFill>
                  <a:schemeClr val="tx2"/>
                </a:solidFill>
              </a:rPr>
              <a:t> </a:t>
            </a:r>
            <a:r>
              <a:rPr lang="en-AU" sz="2100" dirty="0"/>
              <a:t>who witness domestic and family violence are </a:t>
            </a:r>
            <a:r>
              <a:rPr lang="en-AU" sz="2100" b="1" dirty="0">
                <a:solidFill>
                  <a:srgbClr val="FF9900"/>
                </a:solidFill>
              </a:rPr>
              <a:t>twice</a:t>
            </a:r>
            <a:r>
              <a:rPr lang="en-AU" sz="2100" dirty="0"/>
              <a:t> as likely to abuse their own partners and children when they become adults</a:t>
            </a:r>
          </a:p>
          <a:p>
            <a:pPr>
              <a:spcBef>
                <a:spcPts val="800"/>
              </a:spcBef>
              <a:spcAft>
                <a:spcPts val="800"/>
              </a:spcAft>
            </a:pPr>
            <a:r>
              <a:rPr lang="en-AU" sz="2100" dirty="0"/>
              <a:t>It’s estimated only </a:t>
            </a:r>
            <a:r>
              <a:rPr lang="en-AU" sz="2100" b="1" dirty="0" smtClean="0">
                <a:solidFill>
                  <a:srgbClr val="FF9900"/>
                </a:solidFill>
              </a:rPr>
              <a:t>14-36</a:t>
            </a:r>
            <a:r>
              <a:rPr lang="en-AU" sz="2100" b="1" dirty="0">
                <a:solidFill>
                  <a:srgbClr val="FF9900"/>
                </a:solidFill>
              </a:rPr>
              <a:t>%</a:t>
            </a:r>
            <a:r>
              <a:rPr lang="en-AU" sz="2100" dirty="0"/>
              <a:t> of those subjected to domestic and family violence report it to </a:t>
            </a:r>
            <a:r>
              <a:rPr lang="en-AU" sz="2100" dirty="0" smtClean="0"/>
              <a:t>police</a:t>
            </a:r>
            <a:endParaRPr lang="en-AU" sz="2100"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6</a:t>
            </a:fld>
            <a:endParaRPr lang="en-US" altLang="en-US" dirty="0"/>
          </a:p>
        </p:txBody>
      </p:sp>
      <p:sp>
        <p:nvSpPr>
          <p:cNvPr id="6" name="Content Placeholder 2"/>
          <p:cNvSpPr txBox="1">
            <a:spLocks/>
          </p:cNvSpPr>
          <p:nvPr/>
        </p:nvSpPr>
        <p:spPr bwMode="auto">
          <a:xfrm>
            <a:off x="6588224" y="5228656"/>
            <a:ext cx="2289873" cy="36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300"/>
              </a:spcBef>
              <a:spcAft>
                <a:spcPts val="300"/>
              </a:spcAft>
              <a:buFontTx/>
              <a:buNone/>
              <a:defRPr sz="2500" kern="1200">
                <a:solidFill>
                  <a:schemeClr val="tx1"/>
                </a:solidFill>
                <a:latin typeface="+mn-lt"/>
                <a:ea typeface="MS PGothic" pitchFamily="34" charset="-128"/>
                <a:cs typeface="Arial"/>
              </a:defRPr>
            </a:lvl1pPr>
            <a:lvl2pPr marL="269875" indent="-269875" algn="l" defTabSz="457200" rtl="0" eaLnBrk="0" fontAlgn="base" hangingPunct="0">
              <a:spcBef>
                <a:spcPts val="300"/>
              </a:spcBef>
              <a:spcAft>
                <a:spcPts val="300"/>
              </a:spcAft>
              <a:buSzPct val="75000"/>
              <a:buFont typeface="Calibri" pitchFamily="34" charset="0"/>
              <a:buChar char="◦"/>
              <a:defRPr sz="2300" kern="1200">
                <a:solidFill>
                  <a:schemeClr val="tx1"/>
                </a:solidFill>
                <a:latin typeface="+mn-lt"/>
                <a:ea typeface="MS PGothic" pitchFamily="34" charset="-128"/>
                <a:cs typeface="Arial"/>
              </a:defRPr>
            </a:lvl2pPr>
            <a:lvl3pPr marL="539750" indent="-269875" algn="l" defTabSz="457200" rtl="0" eaLnBrk="0" fontAlgn="base" hangingPunct="0">
              <a:spcBef>
                <a:spcPts val="300"/>
              </a:spcBef>
              <a:spcAft>
                <a:spcPts val="300"/>
              </a:spcAft>
              <a:buSzPct val="70000"/>
              <a:buFont typeface="Calibri" pitchFamily="34" charset="0"/>
              <a:buChar char="◦"/>
              <a:defRPr sz="2100" kern="1200">
                <a:solidFill>
                  <a:schemeClr val="tx1"/>
                </a:solidFill>
                <a:latin typeface="+mn-lt"/>
                <a:ea typeface="MS PGothic" pitchFamily="34" charset="-128"/>
                <a:cs typeface="Arial"/>
              </a:defRPr>
            </a:lvl3pPr>
            <a:lvl4pPr marL="1077913" indent="-276225" algn="l" defTabSz="457200" rtl="0" eaLnBrk="0" fontAlgn="base" hangingPunct="0">
              <a:spcBef>
                <a:spcPts val="300"/>
              </a:spcBef>
              <a:spcAft>
                <a:spcPts val="300"/>
              </a:spcAft>
              <a:buSzPct val="70000"/>
              <a:buFont typeface="Wingdings" pitchFamily="2" charset="2"/>
              <a:buChar char="§"/>
              <a:defRPr kern="1200">
                <a:solidFill>
                  <a:schemeClr val="tx1"/>
                </a:solidFill>
                <a:latin typeface="+mn-lt"/>
                <a:ea typeface="MS PGothic" pitchFamily="34" charset="-128"/>
                <a:cs typeface="Arial"/>
              </a:defRPr>
            </a:lvl4pPr>
            <a:lvl5pPr marL="2057400" indent="-228600" algn="l" defTabSz="457200" rtl="0" eaLnBrk="0" fontAlgn="base" hangingPunct="0">
              <a:spcBef>
                <a:spcPts val="300"/>
              </a:spcBef>
              <a:spcAft>
                <a:spcPts val="300"/>
              </a:spcAft>
              <a:buFont typeface="Arial" pitchFamily="34" charset="0"/>
              <a:buChar char="»"/>
              <a:defRPr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700" dirty="0"/>
              <a:t>Image courtesy of </a:t>
            </a:r>
            <a:r>
              <a:rPr lang="en-AU" sz="700" dirty="0" smtClean="0"/>
              <a:t>Department of State </a:t>
            </a:r>
            <a:br>
              <a:rPr lang="en-AU" sz="700" dirty="0" smtClean="0"/>
            </a:br>
            <a:r>
              <a:rPr lang="en-AU" sz="700" dirty="0" smtClean="0"/>
              <a:t>Development, Infrastructure and Planning</a:t>
            </a:r>
            <a:r>
              <a:rPr lang="en-AU" sz="700" baseline="30000" dirty="0" smtClean="0"/>
              <a:t>3 </a:t>
            </a:r>
            <a:r>
              <a:rPr lang="en-AU" sz="700" dirty="0" smtClean="0"/>
              <a:t>   </a:t>
            </a:r>
            <a:br>
              <a:rPr lang="en-AU" sz="700" dirty="0" smtClean="0"/>
            </a:br>
            <a:r>
              <a:rPr lang="en-AU" sz="700" dirty="0" smtClean="0"/>
              <a:t>© PhotoAlto</a:t>
            </a:r>
            <a:endParaRPr lang="en-AU" sz="700" dirty="0"/>
          </a:p>
        </p:txBody>
      </p:sp>
      <p:pic>
        <p:nvPicPr>
          <p:cNvPr id="7" name="Picture 2" descr="G:\6490_Policy and Implementation\Student Protection\Child Safety\ESFP &amp; Students in OOHC\STUDENTS IN OOHC PROJECT\PRESENTATIONS\Images\Approved for use vers\23042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988840"/>
            <a:ext cx="2289873" cy="323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243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Adults experiencing domestic </a:t>
            </a:r>
            <a:br>
              <a:rPr lang="en-AU" dirty="0" smtClean="0"/>
            </a:br>
            <a:r>
              <a:rPr lang="en-AU" dirty="0" smtClean="0"/>
              <a:t>and family violence may…</a:t>
            </a:r>
            <a:endParaRPr lang="en-AU" dirty="0"/>
          </a:p>
        </p:txBody>
      </p:sp>
      <p:sp>
        <p:nvSpPr>
          <p:cNvPr id="3" name="Content Placeholder 2"/>
          <p:cNvSpPr>
            <a:spLocks noGrp="1"/>
          </p:cNvSpPr>
          <p:nvPr>
            <p:ph idx="1"/>
          </p:nvPr>
        </p:nvSpPr>
        <p:spPr/>
        <p:txBody>
          <a:bodyPr/>
          <a:lstStyle/>
          <a:p>
            <a:r>
              <a:rPr lang="en-AU" sz="2400" dirty="0" smtClean="0"/>
              <a:t>seem </a:t>
            </a:r>
            <a:r>
              <a:rPr lang="en-AU" sz="2400" dirty="0"/>
              <a:t>afraid of their partner or </a:t>
            </a:r>
            <a:r>
              <a:rPr lang="en-AU" sz="2400" dirty="0" smtClean="0"/>
              <a:t>someone close </a:t>
            </a:r>
            <a:r>
              <a:rPr lang="en-AU" sz="2400" dirty="0"/>
              <a:t>to them</a:t>
            </a:r>
          </a:p>
          <a:p>
            <a:r>
              <a:rPr lang="en-AU" sz="2400" dirty="0" smtClean="0"/>
              <a:t>seem </a:t>
            </a:r>
            <a:r>
              <a:rPr lang="en-AU" sz="2400" dirty="0"/>
              <a:t>anxious, depressed, unusually quiet or less confident</a:t>
            </a:r>
          </a:p>
          <a:p>
            <a:r>
              <a:rPr lang="en-AU" sz="2400" dirty="0"/>
              <a:t>have a </a:t>
            </a:r>
            <a:r>
              <a:rPr lang="en-AU" sz="2400" dirty="0" smtClean="0"/>
              <a:t>controlling</a:t>
            </a:r>
            <a:r>
              <a:rPr lang="en-AU" sz="2400" dirty="0"/>
              <a:t>, obsessive or </a:t>
            </a:r>
            <a:r>
              <a:rPr lang="en-AU" sz="2400" dirty="0" smtClean="0"/>
              <a:t>jealous partner</a:t>
            </a:r>
            <a:endParaRPr lang="en-AU" sz="2400" dirty="0"/>
          </a:p>
          <a:p>
            <a:r>
              <a:rPr lang="en-AU" sz="2400" dirty="0"/>
              <a:t>have a partner who has threatened </a:t>
            </a:r>
            <a:r>
              <a:rPr lang="en-AU" sz="2400" dirty="0" smtClean="0"/>
              <a:t>them</a:t>
            </a:r>
            <a:r>
              <a:rPr lang="en-AU" sz="2400" dirty="0"/>
              <a:t>, their children or pets</a:t>
            </a:r>
          </a:p>
          <a:p>
            <a:r>
              <a:rPr lang="en-AU" sz="2400" dirty="0"/>
              <a:t>have a </a:t>
            </a:r>
            <a:r>
              <a:rPr lang="en-AU" sz="2400" dirty="0" smtClean="0"/>
              <a:t>depressed </a:t>
            </a:r>
            <a:r>
              <a:rPr lang="en-AU" sz="2400" dirty="0"/>
              <a:t>or </a:t>
            </a:r>
            <a:r>
              <a:rPr lang="en-AU" sz="2400" dirty="0" smtClean="0"/>
              <a:t>suicidal partner</a:t>
            </a:r>
            <a:endParaRPr lang="en-AU" sz="2400"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7</a:t>
            </a:fld>
            <a:endParaRPr lang="en-US" altLang="en-US" dirty="0"/>
          </a:p>
        </p:txBody>
      </p:sp>
    </p:spTree>
    <p:extLst>
      <p:ext uri="{BB962C8B-B14F-4D97-AF65-F5344CB8AC3E}">
        <p14:creationId xmlns:p14="http://schemas.microsoft.com/office/powerpoint/2010/main" val="20343306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Adults experiencing domestic </a:t>
            </a:r>
            <a:br>
              <a:rPr lang="en-AU" dirty="0" smtClean="0"/>
            </a:br>
            <a:r>
              <a:rPr lang="en-AU" dirty="0" smtClean="0"/>
              <a:t>and family violence may…</a:t>
            </a:r>
            <a:endParaRPr lang="en-AU" dirty="0"/>
          </a:p>
        </p:txBody>
      </p:sp>
      <p:sp>
        <p:nvSpPr>
          <p:cNvPr id="3" name="Content Placeholder 2"/>
          <p:cNvSpPr>
            <a:spLocks noGrp="1"/>
          </p:cNvSpPr>
          <p:nvPr>
            <p:ph idx="1"/>
          </p:nvPr>
        </p:nvSpPr>
        <p:spPr>
          <a:xfrm>
            <a:off x="2915816" y="2132856"/>
            <a:ext cx="5904656" cy="3888432"/>
          </a:xfrm>
        </p:spPr>
        <p:txBody>
          <a:bodyPr/>
          <a:lstStyle/>
          <a:p>
            <a:r>
              <a:rPr lang="en-AU" sz="2400" dirty="0" smtClean="0"/>
              <a:t>stop </a:t>
            </a:r>
            <a:r>
              <a:rPr lang="en-AU" sz="2400" dirty="0"/>
              <a:t>contact with friends and family for no </a:t>
            </a:r>
            <a:r>
              <a:rPr lang="en-AU" sz="2400" dirty="0" smtClean="0"/>
              <a:t>reason</a:t>
            </a:r>
            <a:endParaRPr lang="en-AU" sz="2400" dirty="0"/>
          </a:p>
          <a:p>
            <a:r>
              <a:rPr lang="en-AU" sz="2400" dirty="0"/>
              <a:t>know or suspect they are being stalked </a:t>
            </a:r>
          </a:p>
          <a:p>
            <a:r>
              <a:rPr lang="en-AU" sz="2400" dirty="0" smtClean="0"/>
              <a:t>receive </a:t>
            </a:r>
            <a:r>
              <a:rPr lang="en-AU" sz="2400" dirty="0"/>
              <a:t>constant texts or phone calls from their partner</a:t>
            </a:r>
          </a:p>
          <a:p>
            <a:r>
              <a:rPr lang="en-AU" sz="2400" dirty="0"/>
              <a:t>appear neglected </a:t>
            </a:r>
          </a:p>
          <a:p>
            <a:r>
              <a:rPr lang="en-AU" sz="2400" dirty="0"/>
              <a:t>b</a:t>
            </a:r>
            <a:r>
              <a:rPr lang="en-AU" sz="2400" dirty="0" smtClean="0"/>
              <a:t>e unable </a:t>
            </a:r>
            <a:r>
              <a:rPr lang="en-AU" sz="2400" dirty="0"/>
              <a:t>to access their money or belongings</a:t>
            </a:r>
          </a:p>
          <a:p>
            <a:endParaRPr lang="en-AU" dirty="0"/>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8</a:t>
            </a:fld>
            <a:endParaRPr lang="en-US" altLang="en-US" dirty="0"/>
          </a:p>
        </p:txBody>
      </p:sp>
      <p:sp>
        <p:nvSpPr>
          <p:cNvPr id="6" name="TextBox 5"/>
          <p:cNvSpPr txBox="1"/>
          <p:nvPr/>
        </p:nvSpPr>
        <p:spPr>
          <a:xfrm>
            <a:off x="357163" y="5618645"/>
            <a:ext cx="2341846" cy="200055"/>
          </a:xfrm>
          <a:prstGeom prst="rect">
            <a:avLst/>
          </a:prstGeom>
          <a:noFill/>
        </p:spPr>
        <p:txBody>
          <a:bodyPr wrap="square" rtlCol="0">
            <a:spAutoFit/>
          </a:bodyPr>
          <a:lstStyle/>
          <a:p>
            <a:pPr algn="r"/>
            <a:r>
              <a:rPr lang="en-AU" sz="700" dirty="0"/>
              <a:t>© </a:t>
            </a:r>
            <a:r>
              <a:rPr lang="en-AU" sz="700" dirty="0" smtClean="0"/>
              <a:t>PhotoAlto. Photographer</a:t>
            </a:r>
            <a:r>
              <a:rPr lang="en-AU" sz="700" dirty="0"/>
              <a:t>: </a:t>
            </a:r>
            <a:r>
              <a:rPr lang="en-AU" sz="700" dirty="0" smtClean="0"/>
              <a:t>Michael Bussy</a:t>
            </a:r>
            <a:endParaRPr lang="en-AU" sz="700" dirty="0"/>
          </a:p>
        </p:txBody>
      </p:sp>
      <p:pic>
        <p:nvPicPr>
          <p:cNvPr id="7" name="Picture 2" descr="\\SCO8834EMS071\sxwil17$\My Pictures\Annual training approved\23031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63" y="2283441"/>
            <a:ext cx="2341845"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966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Children experiencing </a:t>
            </a:r>
            <a:r>
              <a:rPr lang="en-AU" dirty="0"/>
              <a:t>domestic </a:t>
            </a:r>
            <a:r>
              <a:rPr lang="en-AU" dirty="0" smtClean="0"/>
              <a:t/>
            </a:r>
            <a:br>
              <a:rPr lang="en-AU" dirty="0" smtClean="0"/>
            </a:br>
            <a:r>
              <a:rPr lang="en-AU" dirty="0" smtClean="0"/>
              <a:t>and </a:t>
            </a:r>
            <a:r>
              <a:rPr lang="en-AU" dirty="0"/>
              <a:t>family violence may…</a:t>
            </a:r>
          </a:p>
        </p:txBody>
      </p:sp>
      <p:sp>
        <p:nvSpPr>
          <p:cNvPr id="3" name="Content Placeholder 2"/>
          <p:cNvSpPr>
            <a:spLocks noGrp="1"/>
          </p:cNvSpPr>
          <p:nvPr>
            <p:ph idx="1"/>
          </p:nvPr>
        </p:nvSpPr>
        <p:spPr/>
        <p:txBody>
          <a:bodyPr/>
          <a:lstStyle/>
          <a:p>
            <a:r>
              <a:rPr lang="en-AU" dirty="0"/>
              <a:t>blame themselves for </a:t>
            </a:r>
            <a:r>
              <a:rPr lang="en-AU" dirty="0" smtClean="0"/>
              <a:t>the violence</a:t>
            </a:r>
            <a:endParaRPr lang="en-AU" dirty="0"/>
          </a:p>
          <a:p>
            <a:r>
              <a:rPr lang="en-AU" dirty="0"/>
              <a:t>experience sleeping difficulties</a:t>
            </a:r>
          </a:p>
          <a:p>
            <a:r>
              <a:rPr lang="en-AU" dirty="0"/>
              <a:t>regress </a:t>
            </a:r>
            <a:r>
              <a:rPr lang="en-AU"/>
              <a:t>to </a:t>
            </a:r>
            <a:r>
              <a:rPr lang="en-AU" smtClean="0"/>
              <a:t>an earlier </a:t>
            </a:r>
            <a:r>
              <a:rPr lang="en-AU" dirty="0"/>
              <a:t>stage of development</a:t>
            </a:r>
          </a:p>
          <a:p>
            <a:r>
              <a:rPr lang="en-AU" dirty="0"/>
              <a:t>become increasingly anxious or fearful </a:t>
            </a:r>
          </a:p>
          <a:p>
            <a:r>
              <a:rPr lang="en-AU" dirty="0"/>
              <a:t>display aggressive or destructive behaviour </a:t>
            </a:r>
          </a:p>
          <a:p>
            <a:r>
              <a:rPr lang="en-AU" dirty="0"/>
              <a:t>start to withdraw from people and events </a:t>
            </a:r>
          </a:p>
        </p:txBody>
      </p:sp>
      <p:sp>
        <p:nvSpPr>
          <p:cNvPr id="4" name="Slide Number Placeholder 3"/>
          <p:cNvSpPr>
            <a:spLocks noGrp="1"/>
          </p:cNvSpPr>
          <p:nvPr>
            <p:ph type="sldNum" sz="quarter" idx="12"/>
          </p:nvPr>
        </p:nvSpPr>
        <p:spPr>
          <a:xfrm>
            <a:off x="6516216" y="6165304"/>
            <a:ext cx="442392" cy="457200"/>
          </a:xfrm>
          <a:prstGeom prst="rect">
            <a:avLst/>
          </a:prstGeom>
        </p:spPr>
        <p:txBody>
          <a:bodyPr/>
          <a:lstStyle/>
          <a:p>
            <a:fld id="{EFD7C4E7-0813-4FED-9CB7-87624D5045A0}" type="slidenum">
              <a:rPr lang="en-US" altLang="en-US" smtClean="0"/>
              <a:pPr/>
              <a:t>9</a:t>
            </a:fld>
            <a:endParaRPr lang="en-US" altLang="en-US" dirty="0"/>
          </a:p>
        </p:txBody>
      </p:sp>
    </p:spTree>
    <p:extLst>
      <p:ext uri="{BB962C8B-B14F-4D97-AF65-F5344CB8AC3E}">
        <p14:creationId xmlns:p14="http://schemas.microsoft.com/office/powerpoint/2010/main" val="5362216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7CC343"/>
      </a:lt1>
      <a:dk2>
        <a:srgbClr val="000000"/>
      </a:dk2>
      <a:lt2>
        <a:srgbClr val="808080"/>
      </a:lt2>
      <a:accent1>
        <a:srgbClr val="BBE0E3"/>
      </a:accent1>
      <a:accent2>
        <a:srgbClr val="333399"/>
      </a:accent2>
      <a:accent3>
        <a:srgbClr val="BFDEB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HD3343606:Applications:Microsoft Office 2004:Templates:Presentations:Designs:Blank Presentation</Template>
  <TotalTime>5196</TotalTime>
  <Words>3981</Words>
  <Application>Microsoft Macintosh PowerPoint</Application>
  <PresentationFormat>On-screen Show (4:3)</PresentationFormat>
  <Paragraphs>331</Paragraphs>
  <Slides>21</Slides>
  <Notes>21</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Blank Presentation</vt:lpstr>
      <vt:lpstr>Custom Design</vt:lpstr>
      <vt:lpstr>Domestic and Family Violence Awareness</vt:lpstr>
      <vt:lpstr>What is domestic and family  violence?</vt:lpstr>
      <vt:lpstr>What is domestic and family  violence?</vt:lpstr>
      <vt:lpstr>Forms of domestic and family violence</vt:lpstr>
      <vt:lpstr>The Statistics</vt:lpstr>
      <vt:lpstr>The Statistics</vt:lpstr>
      <vt:lpstr>Adults experiencing domestic  and family violence may…</vt:lpstr>
      <vt:lpstr>Adults experiencing domestic  and family violence may…</vt:lpstr>
      <vt:lpstr>Children experiencing domestic  and family violence may…</vt:lpstr>
      <vt:lpstr>Children experiencing domestic  and family violence may…</vt:lpstr>
      <vt:lpstr>The Qld Government’s  response to domestic and family violence </vt:lpstr>
      <vt:lpstr>No More - DFV awareness  raising at the US Super Bowl</vt:lpstr>
      <vt:lpstr>Support for staff affected by  domestic and family violence may include</vt:lpstr>
      <vt:lpstr>External support for staff  affected by domestic and family violence </vt:lpstr>
      <vt:lpstr>Curriculum resources</vt:lpstr>
      <vt:lpstr>Curriculum resources</vt:lpstr>
      <vt:lpstr>Support for students</vt:lpstr>
      <vt:lpstr>Reporting suspected harm</vt:lpstr>
      <vt:lpstr>Reporting suspected harm</vt:lpstr>
      <vt:lpstr>The Student Protection reporting process</vt:lpstr>
      <vt:lpstr>PowerPoint Presentation</vt:lpstr>
    </vt:vector>
  </TitlesOfParts>
  <Company>John Pennisi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Pennisi</dc:creator>
  <cp:lastModifiedBy>Zach</cp:lastModifiedBy>
  <cp:revision>86</cp:revision>
  <cp:lastPrinted>2015-11-10T00:54:44Z</cp:lastPrinted>
  <dcterms:created xsi:type="dcterms:W3CDTF">2008-02-26T23:06:22Z</dcterms:created>
  <dcterms:modified xsi:type="dcterms:W3CDTF">2017-12-15T01:05:47Z</dcterms:modified>
</cp:coreProperties>
</file>